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632" r:id="rId5"/>
    <p:sldId id="578" r:id="rId6"/>
    <p:sldId id="633" r:id="rId7"/>
    <p:sldId id="643" r:id="rId8"/>
    <p:sldId id="642" r:id="rId9"/>
    <p:sldId id="646" r:id="rId10"/>
    <p:sldId id="644" r:id="rId11"/>
    <p:sldId id="638" r:id="rId12"/>
    <p:sldId id="639" r:id="rId13"/>
    <p:sldId id="586" r:id="rId14"/>
    <p:sldId id="587" r:id="rId15"/>
    <p:sldId id="589" r:id="rId16"/>
    <p:sldId id="582" r:id="rId17"/>
    <p:sldId id="583" r:id="rId18"/>
    <p:sldId id="635" r:id="rId19"/>
    <p:sldId id="386" r:id="rId20"/>
    <p:sldId id="62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070"/>
    <a:srgbClr val="000000"/>
    <a:srgbClr val="77DEA7"/>
    <a:srgbClr val="C2D885"/>
    <a:srgbClr val="ADCD5B"/>
    <a:srgbClr val="9BC437"/>
    <a:srgbClr val="D0E978"/>
    <a:srgbClr val="E3F287"/>
    <a:srgbClr val="D4E4A5"/>
    <a:srgbClr val="CCE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33DC9-6879-4F9F-9274-CF5E11B949F6}" v="44" dt="2025-04-23T10:27:0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0"/>
    <p:restoredTop sz="88136" autoAdjust="0"/>
  </p:normalViewPr>
  <p:slideViewPr>
    <p:cSldViewPr snapToGrid="0">
      <p:cViewPr varScale="1">
        <p:scale>
          <a:sx n="96" d="100"/>
          <a:sy n="96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BC27A-3233-4240-8DB5-0DB57508234C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738FD-63D3-4172-949E-DC693F1021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55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38FD-63D3-4172-949E-DC693F1021E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62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649-940E-BA4C-95AC-4BEDD68E80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4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38FD-63D3-4172-949E-DC693F1021E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707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F3AF3-ED83-4942-9428-959D0A7E0FF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86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F3AF3-ED83-4942-9428-959D0A7E0FF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58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38FD-63D3-4172-949E-DC693F1021E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003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649-940E-BA4C-95AC-4BEDD68E80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38FD-63D3-4172-949E-DC693F1021E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61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649-940E-BA4C-95AC-4BEDD68E80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94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27649-940E-BA4C-95AC-4BEDD68E80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0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738FD-63D3-4172-949E-DC693F1021EF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76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E8573-782B-4704-9F6C-0B0941D2A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E8071-BBE2-460D-8166-7C63B7D80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133E3-0368-4A1F-8B1A-935835DD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2CE3F-25F4-45CB-A206-A56144C6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0FC41-C941-43A1-9031-CB0D27CF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9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19BA4-8D85-40AA-A696-A4444228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D7AC3E-1431-40C4-9624-01558A001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D49A9-453E-4879-ABEF-F1B7D798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9A977-406E-4528-A8FD-08FB8A68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AD4840-72FF-4BFD-A21A-B8385540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54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3AEC7F-D677-4EAC-94A4-EFE6C6534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B51DBB-1D54-46B7-A0AD-405FD613F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A213C1-0436-4D04-96A1-D9104609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A5AD0-B4D0-4747-9010-29C6E91D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815733-9D91-4CFF-A973-D25A6B19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608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DF0C0-00E3-4D57-9CB1-0DF8B263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65E8BE-8D54-4F92-8190-594BE150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F4004D-AB56-4E6E-8268-64C2CAFF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56B20-CA3C-4C74-B3D7-2AC36FCE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6CCCD-6A2A-41E5-82CA-7CC5ED19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4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1CC50-7CA3-4AFC-A777-255DBE80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149E2F-6950-4CCA-824D-EAFD458B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84441-EBD9-4D94-A4B7-287BC8C5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CF1529-941A-4412-B414-A638F0F9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18292-8C22-4A4D-B17C-611AEE4E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32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5AE3F-B122-440C-83DE-352A0CA5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F1C635-5168-4F06-9A1E-FB3A584FA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3B07DD-4537-4ED0-99CC-9685D3FF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C6D34D-05D6-466F-A39B-EEB4AC1C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B46633-5118-4175-8633-CA260A31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FA458-4086-41C5-AA0C-308AA96D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41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CE0C0-62B9-48F0-95CF-E4690FCD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B30B30-C316-4076-8517-1131AE8F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842D82-2D7B-47D8-8670-E56568E7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AE12AF-7A53-4252-85BF-3BCCE73BE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36395-DFA6-48AB-9FC9-1FCD07CC1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518AF1-CE23-46FA-BA36-BF561D87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FEDC68-619A-4FFE-9554-CB96FFC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70A78C-9DB4-4887-8CF3-6C171E7C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95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04BC5-65A5-4E3B-A78B-A6E5867D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874F8-27A4-4FAF-BB57-0DD0D8B7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C3EF0E-B807-44D6-90D3-FCA8C24C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CF9CB7-D0CB-4E9F-8CAD-5EC4C98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90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FCBA12-4312-422C-B022-481BD10B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432033-16CB-45E5-A835-49E356CC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0EC2C9-D9EE-44FE-ADF8-7537070D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545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50679-B336-48B3-82C2-77BACF55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EB0D40-C781-4478-A306-0FA0D2F3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57C7FD-EB9C-46A0-BAC6-10F2994C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E2ECEA-A532-4725-B011-15AF8F45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B2DCE2-2774-4AD6-BFB5-78E2BF1B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80C7C-F4D6-4699-993A-4EEAD5E7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50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74564-2053-45A3-BF67-48E12E26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ABBF65-3FE5-4987-9FB3-7994BB576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C6DE0F-CB0C-4E97-8ADA-CB15707F2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ADFDE9-78AF-4EE7-BD3B-8E81899C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4D30C1-4973-4554-A710-10F09B2D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B5D619-BF4D-451B-9869-2008B91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1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C3D3D5-0471-408E-B667-44E94EF0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52B6E0-E6F1-4D9D-BEDE-611FB21A3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CF6EE2-B278-4607-8588-9FDDDA7AB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798F-5AB1-407F-9080-5359D7D23A14}" type="datetimeFigureOut">
              <a:rPr lang="fr-BE" smtClean="0"/>
              <a:t>24/04/2025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19342C-3207-440B-BFDF-90DAE171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C6410-C8F3-48B6-BDF8-289E165E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6E6B-A507-4CBC-8D89-354BB88CBAA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859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.png"/><Relationship Id="rId3" Type="http://schemas.openxmlformats.org/officeDocument/2006/relationships/image" Target="../media/image22.svg"/><Relationship Id="rId21" Type="http://schemas.openxmlformats.org/officeDocument/2006/relationships/image" Target="../media/image7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5.png"/><Relationship Id="rId3" Type="http://schemas.openxmlformats.org/officeDocument/2006/relationships/hyperlink" Target="mailto:n.schils@eklo.be" TargetMode="External"/><Relationship Id="rId7" Type="http://schemas.openxmlformats.org/officeDocument/2006/relationships/image" Target="../media/image42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.png"/><Relationship Id="rId5" Type="http://schemas.openxmlformats.org/officeDocument/2006/relationships/image" Target="../media/image40.svg"/><Relationship Id="rId10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tif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plante, arbre, conifère, plein air&#10;&#10;Description générée automatiquement">
            <a:extLst>
              <a:ext uri="{FF2B5EF4-FFF2-40B4-BE49-F238E27FC236}">
                <a16:creationId xmlns:a16="http://schemas.microsoft.com/office/drawing/2014/main" id="{5D629D8C-83D9-ABDD-D9B0-2BF94CF19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-167613"/>
            <a:ext cx="6262255" cy="7041513"/>
          </a:xfrm>
          <a:prstGeom prst="rect">
            <a:avLst/>
          </a:prstGeom>
        </p:spPr>
      </p:pic>
      <p:pic>
        <p:nvPicPr>
          <p:cNvPr id="4" name="Image 3" descr="Une image contenant symbole, Graphique, logo, Symétrie&#10;&#10;Description générée automatiquement">
            <a:extLst>
              <a:ext uri="{FF2B5EF4-FFF2-40B4-BE49-F238E27FC236}">
                <a16:creationId xmlns:a16="http://schemas.microsoft.com/office/drawing/2014/main" id="{0AD1841C-4DB2-9D19-7C0A-C50395C26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6" y="453156"/>
            <a:ext cx="5747743" cy="5747743"/>
          </a:xfrm>
          <a:prstGeom prst="rect">
            <a:avLst/>
          </a:prstGeom>
        </p:spPr>
      </p:pic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2CE0228-58BA-0355-4FB7-6043F37D8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68" y="2738505"/>
            <a:ext cx="4888458" cy="1380990"/>
          </a:xfrm>
          <a:prstGeom prst="rect">
            <a:avLst/>
          </a:prstGeom>
        </p:spPr>
      </p:pic>
      <p:pic>
        <p:nvPicPr>
          <p:cNvPr id="9" name="Picture 2" descr="WE - Wallonie Entreprendre, le nouvel outil économique wallon - Willy BORSUS">
            <a:extLst>
              <a:ext uri="{FF2B5EF4-FFF2-40B4-BE49-F238E27FC236}">
                <a16:creationId xmlns:a16="http://schemas.microsoft.com/office/drawing/2014/main" id="{B2FC4241-42AB-9BD9-7B1F-5B165E9A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917" y="6098560"/>
            <a:ext cx="2331720" cy="7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CF70FD-4E44-6166-2055-DA7181CA7F96}"/>
              </a:ext>
            </a:extLst>
          </p:cNvPr>
          <p:cNvSpPr txBox="1"/>
          <p:nvPr/>
        </p:nvSpPr>
        <p:spPr>
          <a:xfrm>
            <a:off x="3049" y="903797"/>
            <a:ext cx="6092951" cy="5297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32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AMORCER LA TRANSITION BAS CARBONE DE SON ENTREPRISE 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3200" b="1" cap="al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32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POURQUOI &amp; COMMENT ?</a:t>
            </a:r>
            <a:r>
              <a:rPr lang="fr-BE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DIAGNOSTIC BAS CARBONE</a:t>
            </a:r>
            <a:endParaRPr lang="en-US" sz="2400" b="1" cap="al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CDFCC548-A3C7-B47B-E304-47166EA3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766" y="6200899"/>
            <a:ext cx="2052234" cy="5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symbole, Graphique, logo, Symétrie&#10;&#10;Description générée automatiquement">
            <a:extLst>
              <a:ext uri="{FF2B5EF4-FFF2-40B4-BE49-F238E27FC236}">
                <a16:creationId xmlns:a16="http://schemas.microsoft.com/office/drawing/2014/main" id="{A0D4340F-0BA3-AA5F-0F5A-85B2F70EB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13" name="Image 12" descr="Une image contenant cercle, Graphique, symbole, Caractère coloré&#10;&#10;Description générée automatiquement">
            <a:extLst>
              <a:ext uri="{FF2B5EF4-FFF2-40B4-BE49-F238E27FC236}">
                <a16:creationId xmlns:a16="http://schemas.microsoft.com/office/drawing/2014/main" id="{FED1E98A-2956-D0F0-6B4C-27B663798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15" name="Image 14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12BD163-D3A3-0F90-09A0-C216456D2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BE1A62-5A11-2E1E-FA24-6E64AB26F9DD}"/>
              </a:ext>
            </a:extLst>
          </p:cNvPr>
          <p:cNvSpPr txBox="1"/>
          <p:nvPr/>
        </p:nvSpPr>
        <p:spPr>
          <a:xfrm>
            <a:off x="8217317" y="5676200"/>
            <a:ext cx="2324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Waremme – Avril 2025</a:t>
            </a:r>
          </a:p>
        </p:txBody>
      </p:sp>
    </p:spTree>
    <p:extLst>
      <p:ext uri="{BB962C8B-B14F-4D97-AF65-F5344CB8AC3E}">
        <p14:creationId xmlns:p14="http://schemas.microsoft.com/office/powerpoint/2010/main" val="6891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0964F3B-E80E-8849-8C97-3004FD1F14C6}"/>
              </a:ext>
            </a:extLst>
          </p:cNvPr>
          <p:cNvSpPr txBox="1">
            <a:spLocks/>
          </p:cNvSpPr>
          <p:nvPr/>
        </p:nvSpPr>
        <p:spPr>
          <a:xfrm>
            <a:off x="20118" y="31164"/>
            <a:ext cx="109586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REFERENTS</a:t>
            </a: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 CARBONE I ECONOMIE CIRCULAIRE</a:t>
            </a:r>
          </a:p>
        </p:txBody>
      </p:sp>
      <p:pic>
        <p:nvPicPr>
          <p:cNvPr id="6" name="Picture 2" descr="Aucune description alternative pour cette image">
            <a:extLst>
              <a:ext uri="{FF2B5EF4-FFF2-40B4-BE49-F238E27FC236}">
                <a16:creationId xmlns:a16="http://schemas.microsoft.com/office/drawing/2014/main" id="{FC76F5AD-6828-C0DC-81DC-652567AB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9" y="978517"/>
            <a:ext cx="5752234" cy="55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717FA4-34DD-8EEE-B2C7-E83401BE49BD}"/>
              </a:ext>
            </a:extLst>
          </p:cNvPr>
          <p:cNvSpPr txBox="1"/>
          <p:nvPr/>
        </p:nvSpPr>
        <p:spPr>
          <a:xfrm>
            <a:off x="323445" y="1635413"/>
            <a:ext cx="5176018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CONSTAT</a:t>
            </a:r>
            <a:endParaRPr lang="fr-BE" sz="1500" b="1" cap="small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 flou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Qu’est-ce que je peux faire à mon niveau ?</a:t>
            </a: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Opportunités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Stratégique &gt;&lt; prioritaire =&gt; inertie de mise en œuvre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BA1ACA7-FAF2-6F44-80A5-CB7CFF07D138}"/>
              </a:ext>
            </a:extLst>
          </p:cNvPr>
          <p:cNvSpPr txBox="1"/>
          <p:nvPr/>
        </p:nvSpPr>
        <p:spPr>
          <a:xfrm>
            <a:off x="323445" y="3869420"/>
            <a:ext cx="5176018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BESOINS</a:t>
            </a:r>
            <a:endParaRPr lang="fr-BE" sz="1500" b="1" cap="small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Sensibilisation/information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Détecter les opportunités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à la mise en </a:t>
            </a:r>
            <a:r>
              <a:rPr kumimoji="0" lang="fr-B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oeuvre</a:t>
            </a: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Mise en contact avec les acteurs de l’écosystème wallon (acteurs privés / financements)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Suivi et évaluation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A79D0-A6E0-E5E7-1D04-898EC1C7A1F3}"/>
              </a:ext>
            </a:extLst>
          </p:cNvPr>
          <p:cNvSpPr/>
          <p:nvPr/>
        </p:nvSpPr>
        <p:spPr>
          <a:xfrm>
            <a:off x="7763637" y="4601980"/>
            <a:ext cx="860281" cy="33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F90D441-2075-2715-6621-D4B6BDC74155}"/>
              </a:ext>
            </a:extLst>
          </p:cNvPr>
          <p:cNvGrpSpPr/>
          <p:nvPr/>
        </p:nvGrpSpPr>
        <p:grpSpPr>
          <a:xfrm>
            <a:off x="173293" y="6442691"/>
            <a:ext cx="11905979" cy="300533"/>
            <a:chOff x="173293" y="6442691"/>
            <a:chExt cx="11905979" cy="30053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2DE8986-1384-994E-4041-8B279737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1" y="6446650"/>
              <a:ext cx="295928" cy="29592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3987797-E122-F039-79A8-AEA75C6B3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3" y="6446650"/>
              <a:ext cx="295580" cy="29592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F30534B-02D9-ACD0-B9BB-E6324082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8" y="6447296"/>
              <a:ext cx="295928" cy="295928"/>
            </a:xfrm>
            <a:prstGeom prst="rect">
              <a:avLst/>
            </a:prstGeom>
          </p:spPr>
        </p:pic>
        <p:pic>
          <p:nvPicPr>
            <p:cNvPr id="14" name="Picture 3" descr="Une image contenant texte, capture d’écran, cheval, Graphique&#10;&#10;Description générée automatiquement">
              <a:extLst>
                <a:ext uri="{FF2B5EF4-FFF2-40B4-BE49-F238E27FC236}">
                  <a16:creationId xmlns:a16="http://schemas.microsoft.com/office/drawing/2014/main" id="{F16D80CA-64CE-1802-43EF-43206DD37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05" y="6442691"/>
              <a:ext cx="1043609" cy="29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DA340F1-2777-3789-2CD0-85D74EC3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7625" y="6453809"/>
              <a:ext cx="981647" cy="276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43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6CAC1D-8BA2-6F07-4328-49ECCD39FEC8}"/>
              </a:ext>
            </a:extLst>
          </p:cNvPr>
          <p:cNvSpPr txBox="1">
            <a:spLocks/>
          </p:cNvSpPr>
          <p:nvPr/>
        </p:nvSpPr>
        <p:spPr>
          <a:xfrm>
            <a:off x="0" y="15925"/>
            <a:ext cx="11357112" cy="877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Accompagnement</a:t>
            </a:r>
            <a:r>
              <a:rPr 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référent bas-</a:t>
            </a:r>
            <a:r>
              <a:rPr lang="en-US" sz="28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carbone</a:t>
            </a:r>
            <a:r>
              <a:rPr 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en-US" sz="28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économie</a:t>
            </a:r>
            <a:r>
              <a:rPr lang="en-US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circulaire</a:t>
            </a:r>
            <a:endParaRPr 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F45194B-65DC-067A-AF0F-4C77AC241C0E}"/>
              </a:ext>
            </a:extLst>
          </p:cNvPr>
          <p:cNvSpPr/>
          <p:nvPr/>
        </p:nvSpPr>
        <p:spPr>
          <a:xfrm>
            <a:off x="-25526" y="3794161"/>
            <a:ext cx="1169415" cy="2005467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solidFill>
            <a:srgbClr val="CDD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7D14B5A-9D76-9E61-C991-DBA6FD2401A1}"/>
              </a:ext>
            </a:extLst>
          </p:cNvPr>
          <p:cNvGrpSpPr/>
          <p:nvPr/>
        </p:nvGrpSpPr>
        <p:grpSpPr>
          <a:xfrm>
            <a:off x="2650884" y="2199252"/>
            <a:ext cx="9310025" cy="3866872"/>
            <a:chOff x="2650884" y="2199252"/>
            <a:chExt cx="9310025" cy="38668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BACF0-FD60-BD88-E020-D8942F1BC7B3}"/>
                </a:ext>
              </a:extLst>
            </p:cNvPr>
            <p:cNvSpPr/>
            <p:nvPr/>
          </p:nvSpPr>
          <p:spPr>
            <a:xfrm>
              <a:off x="7087603" y="4588796"/>
              <a:ext cx="4873306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Accompagnement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dans la durée par le referent pour assurer la mise en oeuvre de vos projets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Orientation vers les opérateurs privés et les solutions de financement</a:t>
              </a:r>
            </a:p>
          </p:txBody>
        </p:sp>
        <p:sp>
          <p:nvSpPr>
            <p:cNvPr id="16" name="Oval 27">
              <a:extLst>
                <a:ext uri="{FF2B5EF4-FFF2-40B4-BE49-F238E27FC236}">
                  <a16:creationId xmlns:a16="http://schemas.microsoft.com/office/drawing/2014/main" id="{C3204799-9C28-4FC1-3F0C-396EED48A3C3}"/>
                </a:ext>
              </a:extLst>
            </p:cNvPr>
            <p:cNvSpPr/>
            <p:nvPr/>
          </p:nvSpPr>
          <p:spPr>
            <a:xfrm rot="13500000">
              <a:off x="6571226" y="4686242"/>
              <a:ext cx="427780" cy="427780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AEC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738CCCE1-6E2E-891B-9019-24654A4A908F}"/>
                </a:ext>
              </a:extLst>
            </p:cNvPr>
            <p:cNvSpPr txBox="1"/>
            <p:nvPr/>
          </p:nvSpPr>
          <p:spPr>
            <a:xfrm>
              <a:off x="6586523" y="4719475"/>
              <a:ext cx="40396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id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A651C6-2124-3A82-F558-5D007A9CC3E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650883" y="2199253"/>
              <a:ext cx="2349771" cy="2349769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AECD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E6919AB6-1D70-CE50-F6AE-09FB09A6E9DA}"/>
                </a:ext>
              </a:extLst>
            </p:cNvPr>
            <p:cNvSpPr/>
            <p:nvPr/>
          </p:nvSpPr>
          <p:spPr>
            <a:xfrm rot="13500000">
              <a:off x="4166157" y="3802919"/>
              <a:ext cx="540668" cy="54066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AEC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F1643439-135F-DCA7-BCD2-ADB14DD3B29B}"/>
                </a:ext>
              </a:extLst>
            </p:cNvPr>
            <p:cNvSpPr txBox="1"/>
            <p:nvPr/>
          </p:nvSpPr>
          <p:spPr>
            <a:xfrm>
              <a:off x="4112482" y="3890434"/>
              <a:ext cx="65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07EE07B-D941-8F72-FC16-CCE41FBD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090" y="2931328"/>
              <a:ext cx="738806" cy="738806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539D656-AB9C-C47A-3319-AD4170DE79C9}"/>
              </a:ext>
            </a:extLst>
          </p:cNvPr>
          <p:cNvGrpSpPr/>
          <p:nvPr/>
        </p:nvGrpSpPr>
        <p:grpSpPr>
          <a:xfrm>
            <a:off x="1371655" y="2962988"/>
            <a:ext cx="10636763" cy="3037679"/>
            <a:chOff x="1371655" y="2962988"/>
            <a:chExt cx="10636763" cy="30376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D1EC4B-11E0-D1D2-BBFA-0EDF807A512A}"/>
                </a:ext>
              </a:extLst>
            </p:cNvPr>
            <p:cNvSpPr/>
            <p:nvPr/>
          </p:nvSpPr>
          <p:spPr>
            <a:xfrm>
              <a:off x="7135112" y="2962988"/>
              <a:ext cx="4873306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 d’actions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 suite au diagnostic, nous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déterminons les objectifs et définissons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les actions à mettre en place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=&gt; livrable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6C15CABF-4283-12DF-9F28-295BDBB6D25F}"/>
                </a:ext>
              </a:extLst>
            </p:cNvPr>
            <p:cNvSpPr/>
            <p:nvPr/>
          </p:nvSpPr>
          <p:spPr>
            <a:xfrm rot="13500000">
              <a:off x="6622724" y="3081440"/>
              <a:ext cx="427780" cy="427780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B7D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DA0E890F-55B3-8FAE-977B-329356BCD744}"/>
                </a:ext>
              </a:extLst>
            </p:cNvPr>
            <p:cNvSpPr txBox="1"/>
            <p:nvPr/>
          </p:nvSpPr>
          <p:spPr>
            <a:xfrm>
              <a:off x="6638021" y="3124082"/>
              <a:ext cx="40396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id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DF5CAD0-59B0-4379-8E11-6C3219630F6C}"/>
                </a:ext>
              </a:extLst>
            </p:cNvPr>
            <p:cNvSpPr>
              <a:spLocks/>
            </p:cNvSpPr>
            <p:nvPr/>
          </p:nvSpPr>
          <p:spPr bwMode="auto">
            <a:xfrm rot="13500000">
              <a:off x="1371655" y="3450045"/>
              <a:ext cx="2349771" cy="2349771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B7D2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2CA220AA-B070-AA7F-8716-62BF2C06452D}"/>
                </a:ext>
              </a:extLst>
            </p:cNvPr>
            <p:cNvSpPr/>
            <p:nvPr/>
          </p:nvSpPr>
          <p:spPr>
            <a:xfrm rot="13500000">
              <a:off x="2276209" y="5459999"/>
              <a:ext cx="540668" cy="54066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B7D2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708AE4CF-3CD6-C82C-6C02-B83982D9E4F9}"/>
                </a:ext>
              </a:extLst>
            </p:cNvPr>
            <p:cNvSpPr txBox="1"/>
            <p:nvPr/>
          </p:nvSpPr>
          <p:spPr>
            <a:xfrm>
              <a:off x="2225265" y="5530280"/>
              <a:ext cx="65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30F6CE9-CBA6-B0E4-85D6-0A464117A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720" y="4401563"/>
              <a:ext cx="619933" cy="619933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406710C-A98E-05A4-EA34-FEE4380229C6}"/>
              </a:ext>
            </a:extLst>
          </p:cNvPr>
          <p:cNvGrpSpPr/>
          <p:nvPr/>
        </p:nvGrpSpPr>
        <p:grpSpPr>
          <a:xfrm>
            <a:off x="85244" y="1420951"/>
            <a:ext cx="11923174" cy="3128072"/>
            <a:chOff x="85244" y="1420951"/>
            <a:chExt cx="11923174" cy="31280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68205D-A186-4A1F-FB49-DD1296A180D8}"/>
                </a:ext>
              </a:extLst>
            </p:cNvPr>
            <p:cNvSpPr/>
            <p:nvPr/>
          </p:nvSpPr>
          <p:spPr>
            <a:xfrm>
              <a:off x="7190496" y="1420951"/>
              <a:ext cx="4817922" cy="923330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Diagnostic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detection des opportunités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Bas-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carbone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| économie circulaire de votre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entreprise</a:t>
              </a:r>
            </a:p>
          </p:txBody>
        </p:sp>
        <p:sp>
          <p:nvSpPr>
            <p:cNvPr id="8" name="Oval 86">
              <a:extLst>
                <a:ext uri="{FF2B5EF4-FFF2-40B4-BE49-F238E27FC236}">
                  <a16:creationId xmlns:a16="http://schemas.microsoft.com/office/drawing/2014/main" id="{E1701B6F-2B57-186B-B2A0-48EC0C3DDB46}"/>
                </a:ext>
              </a:extLst>
            </p:cNvPr>
            <p:cNvSpPr/>
            <p:nvPr/>
          </p:nvSpPr>
          <p:spPr>
            <a:xfrm rot="13500000">
              <a:off x="6684687" y="1561938"/>
              <a:ext cx="427780" cy="427780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C2D8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2">
              <a:extLst>
                <a:ext uri="{FF2B5EF4-FFF2-40B4-BE49-F238E27FC236}">
                  <a16:creationId xmlns:a16="http://schemas.microsoft.com/office/drawing/2014/main" id="{5D664C7A-1D84-4471-5D14-7039E0F32C75}"/>
                </a:ext>
              </a:extLst>
            </p:cNvPr>
            <p:cNvSpPr txBox="1"/>
            <p:nvPr/>
          </p:nvSpPr>
          <p:spPr>
            <a:xfrm>
              <a:off x="6699984" y="1595171"/>
              <a:ext cx="40396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id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18241A0-6A8F-55D2-6B60-2EC0259A0FEB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85243" y="2199253"/>
              <a:ext cx="2349771" cy="2349769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C2D8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1689FF45-F0B5-66FC-ADDF-380C07B4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49" y="2963391"/>
              <a:ext cx="639191" cy="639191"/>
            </a:xfrm>
            <a:prstGeom prst="rect">
              <a:avLst/>
            </a:prstGeom>
          </p:spPr>
        </p:pic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0B90B375-5779-EF03-2DF4-8F11EF7AA25A}"/>
                </a:ext>
              </a:extLst>
            </p:cNvPr>
            <p:cNvSpPr/>
            <p:nvPr/>
          </p:nvSpPr>
          <p:spPr>
            <a:xfrm rot="13500000">
              <a:off x="989797" y="1998395"/>
              <a:ext cx="540668" cy="54066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C2D8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77019791-EB1F-5E6E-9EA2-3BF44B189E17}"/>
                </a:ext>
              </a:extLst>
            </p:cNvPr>
            <p:cNvSpPr txBox="1"/>
            <p:nvPr/>
          </p:nvSpPr>
          <p:spPr>
            <a:xfrm>
              <a:off x="929834" y="2071728"/>
              <a:ext cx="65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9EE4DAF-CEE4-1FD1-26D6-98B7E01E8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4DFA0C-AB9B-0F0F-9A22-578D3602F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4DB392-C715-460C-781C-4039A1BBA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48A372-2B57-8B48-C18F-ED2C52E579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14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7CBE9DC6-F618-243F-FCA5-C27EACCA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0;p23">
            <a:extLst>
              <a:ext uri="{FF2B5EF4-FFF2-40B4-BE49-F238E27FC236}">
                <a16:creationId xmlns:a16="http://schemas.microsoft.com/office/drawing/2014/main" id="{3B0942D2-BBFE-0EE3-455A-D0C061D81251}"/>
              </a:ext>
            </a:extLst>
          </p:cNvPr>
          <p:cNvSpPr/>
          <p:nvPr/>
        </p:nvSpPr>
        <p:spPr>
          <a:xfrm>
            <a:off x="-1" y="941005"/>
            <a:ext cx="12192001" cy="24574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8;p20">
            <a:extLst>
              <a:ext uri="{FF2B5EF4-FFF2-40B4-BE49-F238E27FC236}">
                <a16:creationId xmlns:a16="http://schemas.microsoft.com/office/drawing/2014/main" id="{27C8DD39-EB02-3067-EA28-E1C9F7E87909}"/>
              </a:ext>
            </a:extLst>
          </p:cNvPr>
          <p:cNvSpPr txBox="1">
            <a:spLocks/>
          </p:cNvSpPr>
          <p:nvPr/>
        </p:nvSpPr>
        <p:spPr>
          <a:xfrm>
            <a:off x="83182" y="83200"/>
            <a:ext cx="10839565" cy="50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800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Diagnostic bas-carbone | économie circulaire</a:t>
            </a:r>
            <a:endParaRPr lang="fr-BE" sz="28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Google Shape;360;p23">
            <a:extLst>
              <a:ext uri="{FF2B5EF4-FFF2-40B4-BE49-F238E27FC236}">
                <a16:creationId xmlns:a16="http://schemas.microsoft.com/office/drawing/2014/main" id="{8C14E64F-6B95-A832-BE48-576802A801F2}"/>
              </a:ext>
            </a:extLst>
          </p:cNvPr>
          <p:cNvSpPr/>
          <p:nvPr/>
        </p:nvSpPr>
        <p:spPr>
          <a:xfrm>
            <a:off x="-2565" y="3580167"/>
            <a:ext cx="12194565" cy="25981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A416292-9CA4-29D5-6B2E-5F4487770B03}"/>
              </a:ext>
            </a:extLst>
          </p:cNvPr>
          <p:cNvGrpSpPr/>
          <p:nvPr/>
        </p:nvGrpSpPr>
        <p:grpSpPr>
          <a:xfrm>
            <a:off x="301700" y="1126203"/>
            <a:ext cx="1893562" cy="4769933"/>
            <a:chOff x="301700" y="1126203"/>
            <a:chExt cx="1893562" cy="4769933"/>
          </a:xfrm>
        </p:grpSpPr>
        <p:sp>
          <p:nvSpPr>
            <p:cNvPr id="65" name="Google Shape;372;p23">
              <a:extLst>
                <a:ext uri="{FF2B5EF4-FFF2-40B4-BE49-F238E27FC236}">
                  <a16:creationId xmlns:a16="http://schemas.microsoft.com/office/drawing/2014/main" id="{CDDF4D3B-6512-82D4-74ED-C3EDAC8D967C}"/>
                </a:ext>
              </a:extLst>
            </p:cNvPr>
            <p:cNvSpPr txBox="1"/>
            <p:nvPr/>
          </p:nvSpPr>
          <p:spPr>
            <a:xfrm>
              <a:off x="330994" y="2067145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Energie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Maitriser</a:t>
              </a: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Google Shape;373;p23">
              <a:extLst>
                <a:ext uri="{FF2B5EF4-FFF2-40B4-BE49-F238E27FC236}">
                  <a16:creationId xmlns:a16="http://schemas.microsoft.com/office/drawing/2014/main" id="{A0C0D038-1984-8D65-ADFC-07B25187F764}"/>
                </a:ext>
              </a:extLst>
            </p:cNvPr>
            <p:cNvSpPr txBox="1"/>
            <p:nvPr/>
          </p:nvSpPr>
          <p:spPr>
            <a:xfrm>
              <a:off x="330994" y="2724274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Les consommations sont connues et maitrisées ? </a:t>
              </a:r>
              <a:b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</a:b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</a:t>
              </a: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 Outils de monitoring</a:t>
              </a:r>
              <a:br>
                <a:rPr lang="fr-B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67" name="Google Shape;374;p23">
              <a:extLst>
                <a:ext uri="{FF2B5EF4-FFF2-40B4-BE49-F238E27FC236}">
                  <a16:creationId xmlns:a16="http://schemas.microsoft.com/office/drawing/2014/main" id="{1E0BE43F-DC66-5EDB-F125-C403E868083F}"/>
                </a:ext>
              </a:extLst>
            </p:cNvPr>
            <p:cNvCxnSpPr/>
            <p:nvPr/>
          </p:nvCxnSpPr>
          <p:spPr>
            <a:xfrm>
              <a:off x="1135545" y="2600665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" name="Google Shape;379;p23">
              <a:extLst>
                <a:ext uri="{FF2B5EF4-FFF2-40B4-BE49-F238E27FC236}">
                  <a16:creationId xmlns:a16="http://schemas.microsoft.com/office/drawing/2014/main" id="{7BDAF3CA-F3CE-701C-5D84-9A9E86B55184}"/>
                </a:ext>
              </a:extLst>
            </p:cNvPr>
            <p:cNvSpPr/>
            <p:nvPr/>
          </p:nvSpPr>
          <p:spPr>
            <a:xfrm>
              <a:off x="855931" y="1126203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" name="Graphique 68" descr="Batterie en charge avec un remplissage uni">
              <a:extLst>
                <a:ext uri="{FF2B5EF4-FFF2-40B4-BE49-F238E27FC236}">
                  <a16:creationId xmlns:a16="http://schemas.microsoft.com/office/drawing/2014/main" id="{996DFB69-5F22-4127-7670-FE5DCB5CE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378" y="1236933"/>
              <a:ext cx="571500" cy="571500"/>
            </a:xfrm>
            <a:prstGeom prst="rect">
              <a:avLst/>
            </a:prstGeom>
          </p:spPr>
        </p:pic>
        <p:sp>
          <p:nvSpPr>
            <p:cNvPr id="91" name="Google Shape;372;p23">
              <a:extLst>
                <a:ext uri="{FF2B5EF4-FFF2-40B4-BE49-F238E27FC236}">
                  <a16:creationId xmlns:a16="http://schemas.microsoft.com/office/drawing/2014/main" id="{1FBAFE40-23EA-B55B-4956-5A4BF0247478}"/>
                </a:ext>
              </a:extLst>
            </p:cNvPr>
            <p:cNvSpPr txBox="1"/>
            <p:nvPr/>
          </p:nvSpPr>
          <p:spPr>
            <a:xfrm>
              <a:off x="301700" y="4770950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Déchets</a:t>
              </a:r>
              <a:b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</a:br>
              <a:endParaRPr lang="fr-BE" sz="15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92" name="Google Shape;373;p23">
              <a:extLst>
                <a:ext uri="{FF2B5EF4-FFF2-40B4-BE49-F238E27FC236}">
                  <a16:creationId xmlns:a16="http://schemas.microsoft.com/office/drawing/2014/main" id="{775AEF1B-D04B-44C3-3222-C7DC0C632059}"/>
                </a:ext>
              </a:extLst>
            </p:cNvPr>
            <p:cNvSpPr txBox="1"/>
            <p:nvPr/>
          </p:nvSpPr>
          <p:spPr>
            <a:xfrm>
              <a:off x="314859" y="5338323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Gestion des déchets optimale? Conformité réglementaire? </a:t>
              </a:r>
            </a:p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Volumes valorisables ? </a:t>
              </a:r>
            </a:p>
            <a:p>
              <a:pPr algn="ctr">
                <a:lnSpc>
                  <a:spcPct val="140000"/>
                </a:lnSpc>
              </a:pPr>
              <a:br>
                <a:rPr lang="fr-B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93" name="Google Shape;374;p23">
              <a:extLst>
                <a:ext uri="{FF2B5EF4-FFF2-40B4-BE49-F238E27FC236}">
                  <a16:creationId xmlns:a16="http://schemas.microsoft.com/office/drawing/2014/main" id="{C19B20BF-4542-AE54-419E-D9F2CEE9E833}"/>
                </a:ext>
              </a:extLst>
            </p:cNvPr>
            <p:cNvCxnSpPr/>
            <p:nvPr/>
          </p:nvCxnSpPr>
          <p:spPr>
            <a:xfrm>
              <a:off x="1120976" y="5164707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" name="Google Shape;379;p23">
              <a:extLst>
                <a:ext uri="{FF2B5EF4-FFF2-40B4-BE49-F238E27FC236}">
                  <a16:creationId xmlns:a16="http://schemas.microsoft.com/office/drawing/2014/main" id="{1C45992D-787C-C6AD-157D-FFA7A3F57DEC}"/>
                </a:ext>
              </a:extLst>
            </p:cNvPr>
            <p:cNvSpPr/>
            <p:nvPr/>
          </p:nvSpPr>
          <p:spPr>
            <a:xfrm>
              <a:off x="851649" y="3805746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5" name="Graphique 94" descr="Ordures avec un remplissage uni">
              <a:extLst>
                <a:ext uri="{FF2B5EF4-FFF2-40B4-BE49-F238E27FC236}">
                  <a16:creationId xmlns:a16="http://schemas.microsoft.com/office/drawing/2014/main" id="{683DD7A2-151F-9A5A-9F36-FE1F32C20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058" y="3893591"/>
              <a:ext cx="591002" cy="591002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03E3FCA-E31B-C879-E478-84480668D9F6}"/>
              </a:ext>
            </a:extLst>
          </p:cNvPr>
          <p:cNvGrpSpPr/>
          <p:nvPr/>
        </p:nvGrpSpPr>
        <p:grpSpPr>
          <a:xfrm>
            <a:off x="2513621" y="1106853"/>
            <a:ext cx="2226776" cy="4793785"/>
            <a:chOff x="2513621" y="1106853"/>
            <a:chExt cx="2226776" cy="4793785"/>
          </a:xfrm>
        </p:grpSpPr>
        <p:sp>
          <p:nvSpPr>
            <p:cNvPr id="70" name="Google Shape;372;p23">
              <a:extLst>
                <a:ext uri="{FF2B5EF4-FFF2-40B4-BE49-F238E27FC236}">
                  <a16:creationId xmlns:a16="http://schemas.microsoft.com/office/drawing/2014/main" id="{889B0034-8B94-C9B2-064C-ECDF8B4636E6}"/>
                </a:ext>
              </a:extLst>
            </p:cNvPr>
            <p:cNvSpPr txBox="1"/>
            <p:nvPr/>
          </p:nvSpPr>
          <p:spPr>
            <a:xfrm>
              <a:off x="2552783" y="2067144"/>
              <a:ext cx="1864268" cy="402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Energie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Réduire</a:t>
              </a: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Google Shape;373;p23">
              <a:extLst>
                <a:ext uri="{FF2B5EF4-FFF2-40B4-BE49-F238E27FC236}">
                  <a16:creationId xmlns:a16="http://schemas.microsoft.com/office/drawing/2014/main" id="{BCE65C80-5EE5-37A5-CA47-7A8245F762AB}"/>
                </a:ext>
              </a:extLst>
            </p:cNvPr>
            <p:cNvSpPr txBox="1"/>
            <p:nvPr/>
          </p:nvSpPr>
          <p:spPr>
            <a:xfrm>
              <a:off x="2552782" y="2731418"/>
              <a:ext cx="2187615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Lien entre consommations et équipements / bâtiments</a:t>
              </a:r>
              <a:b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</a:b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</a:t>
              </a: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 Où sont les pistes de réduction?</a:t>
              </a:r>
            </a:p>
          </p:txBody>
        </p:sp>
        <p:cxnSp>
          <p:nvCxnSpPr>
            <p:cNvPr id="72" name="Google Shape;374;p23">
              <a:extLst>
                <a:ext uri="{FF2B5EF4-FFF2-40B4-BE49-F238E27FC236}">
                  <a16:creationId xmlns:a16="http://schemas.microsoft.com/office/drawing/2014/main" id="{E4FDF6F0-8BD2-30F0-440E-3E921835FAB1}"/>
                </a:ext>
              </a:extLst>
            </p:cNvPr>
            <p:cNvCxnSpPr/>
            <p:nvPr/>
          </p:nvCxnSpPr>
          <p:spPr>
            <a:xfrm>
              <a:off x="3357334" y="2600665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" name="Google Shape;379;p23">
              <a:extLst>
                <a:ext uri="{FF2B5EF4-FFF2-40B4-BE49-F238E27FC236}">
                  <a16:creationId xmlns:a16="http://schemas.microsoft.com/office/drawing/2014/main" id="{28ABB81A-4147-24CC-3C50-5A35FC0791DA}"/>
                </a:ext>
              </a:extLst>
            </p:cNvPr>
            <p:cNvSpPr/>
            <p:nvPr/>
          </p:nvSpPr>
          <p:spPr>
            <a:xfrm>
              <a:off x="3088007" y="1106853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" name="Graphique 73" descr="Batterie en charge avec un remplissage uni">
              <a:extLst>
                <a:ext uri="{FF2B5EF4-FFF2-40B4-BE49-F238E27FC236}">
                  <a16:creationId xmlns:a16="http://schemas.microsoft.com/office/drawing/2014/main" id="{EFC84DE1-033B-452F-577E-7E10630CE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9167" y="1218013"/>
              <a:ext cx="571500" cy="571500"/>
            </a:xfrm>
            <a:prstGeom prst="rect">
              <a:avLst/>
            </a:prstGeom>
          </p:spPr>
        </p:pic>
        <p:sp>
          <p:nvSpPr>
            <p:cNvPr id="97" name="Google Shape;372;p23">
              <a:extLst>
                <a:ext uri="{FF2B5EF4-FFF2-40B4-BE49-F238E27FC236}">
                  <a16:creationId xmlns:a16="http://schemas.microsoft.com/office/drawing/2014/main" id="{66348454-C855-DA0F-B9E9-736B44C16561}"/>
                </a:ext>
              </a:extLst>
            </p:cNvPr>
            <p:cNvSpPr txBox="1"/>
            <p:nvPr/>
          </p:nvSpPr>
          <p:spPr>
            <a:xfrm>
              <a:off x="2564576" y="4770950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Eco-conception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Google Shape;373;p23">
              <a:extLst>
                <a:ext uri="{FF2B5EF4-FFF2-40B4-BE49-F238E27FC236}">
                  <a16:creationId xmlns:a16="http://schemas.microsoft.com/office/drawing/2014/main" id="{5F981323-2244-37AA-4F60-938957AAFE39}"/>
                </a:ext>
              </a:extLst>
            </p:cNvPr>
            <p:cNvSpPr txBox="1"/>
            <p:nvPr/>
          </p:nvSpPr>
          <p:spPr>
            <a:xfrm>
              <a:off x="2513621" y="5342825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Limiter l’impact à chaque étape du cycle de vie du produit?</a:t>
              </a:r>
            </a:p>
          </p:txBody>
        </p:sp>
        <p:cxnSp>
          <p:nvCxnSpPr>
            <p:cNvPr id="99" name="Google Shape;374;p23">
              <a:extLst>
                <a:ext uri="{FF2B5EF4-FFF2-40B4-BE49-F238E27FC236}">
                  <a16:creationId xmlns:a16="http://schemas.microsoft.com/office/drawing/2014/main" id="{916E827D-C547-FB32-C421-C0DE9B34CDF9}"/>
                </a:ext>
              </a:extLst>
            </p:cNvPr>
            <p:cNvCxnSpPr/>
            <p:nvPr/>
          </p:nvCxnSpPr>
          <p:spPr>
            <a:xfrm>
              <a:off x="3369127" y="5183022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0" name="Google Shape;379;p23">
              <a:extLst>
                <a:ext uri="{FF2B5EF4-FFF2-40B4-BE49-F238E27FC236}">
                  <a16:creationId xmlns:a16="http://schemas.microsoft.com/office/drawing/2014/main" id="{5C5C17CD-924A-25E8-2626-69277A4FB6AF}"/>
                </a:ext>
              </a:extLst>
            </p:cNvPr>
            <p:cNvSpPr/>
            <p:nvPr/>
          </p:nvSpPr>
          <p:spPr>
            <a:xfrm>
              <a:off x="3099800" y="3810658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raphique 100" descr="Recyclage avec un remplissage uni">
              <a:extLst>
                <a:ext uri="{FF2B5EF4-FFF2-40B4-BE49-F238E27FC236}">
                  <a16:creationId xmlns:a16="http://schemas.microsoft.com/office/drawing/2014/main" id="{1875FF53-704A-B992-A709-5628830C8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893" y="3901796"/>
              <a:ext cx="605633" cy="605633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B19884D-FACC-02E0-DAD4-9C17DB2BEDA8}"/>
              </a:ext>
            </a:extLst>
          </p:cNvPr>
          <p:cNvGrpSpPr/>
          <p:nvPr/>
        </p:nvGrpSpPr>
        <p:grpSpPr>
          <a:xfrm>
            <a:off x="5135081" y="1104334"/>
            <a:ext cx="1902534" cy="4796102"/>
            <a:chOff x="5135081" y="1104334"/>
            <a:chExt cx="1902534" cy="4796102"/>
          </a:xfrm>
        </p:grpSpPr>
        <p:sp>
          <p:nvSpPr>
            <p:cNvPr id="75" name="Google Shape;372;p23">
              <a:extLst>
                <a:ext uri="{FF2B5EF4-FFF2-40B4-BE49-F238E27FC236}">
                  <a16:creationId xmlns:a16="http://schemas.microsoft.com/office/drawing/2014/main" id="{6EAA7234-783B-F95E-F911-6821792A49B5}"/>
                </a:ext>
              </a:extLst>
            </p:cNvPr>
            <p:cNvSpPr txBox="1"/>
            <p:nvPr/>
          </p:nvSpPr>
          <p:spPr>
            <a:xfrm>
              <a:off x="5135081" y="2064625"/>
              <a:ext cx="1864268" cy="40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Energie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Produire</a:t>
              </a:r>
              <a:endParaRPr lang="fr-B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endParaRPr>
            </a:p>
          </p:txBody>
        </p:sp>
        <p:sp>
          <p:nvSpPr>
            <p:cNvPr id="76" name="Google Shape;373;p23">
              <a:extLst>
                <a:ext uri="{FF2B5EF4-FFF2-40B4-BE49-F238E27FC236}">
                  <a16:creationId xmlns:a16="http://schemas.microsoft.com/office/drawing/2014/main" id="{488B406C-75E4-3141-0257-354394EFBF5B}"/>
                </a:ext>
              </a:extLst>
            </p:cNvPr>
            <p:cNvSpPr txBox="1"/>
            <p:nvPr/>
          </p:nvSpPr>
          <p:spPr>
            <a:xfrm>
              <a:off x="5135081" y="2728899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Q</a:t>
              </a: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uel est le potentiel de production d’énergies renouvelables du site</a:t>
              </a:r>
            </a:p>
          </p:txBody>
        </p:sp>
        <p:cxnSp>
          <p:nvCxnSpPr>
            <p:cNvPr id="77" name="Google Shape;374;p23">
              <a:extLst>
                <a:ext uri="{FF2B5EF4-FFF2-40B4-BE49-F238E27FC236}">
                  <a16:creationId xmlns:a16="http://schemas.microsoft.com/office/drawing/2014/main" id="{CC1F930A-E673-5FEB-48C8-559316BDB17D}"/>
                </a:ext>
              </a:extLst>
            </p:cNvPr>
            <p:cNvCxnSpPr/>
            <p:nvPr/>
          </p:nvCxnSpPr>
          <p:spPr>
            <a:xfrm>
              <a:off x="5939632" y="2608420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" name="Google Shape;379;p23">
              <a:extLst>
                <a:ext uri="{FF2B5EF4-FFF2-40B4-BE49-F238E27FC236}">
                  <a16:creationId xmlns:a16="http://schemas.microsoft.com/office/drawing/2014/main" id="{F5C83CE6-1484-2244-28EF-DA290A5B1129}"/>
                </a:ext>
              </a:extLst>
            </p:cNvPr>
            <p:cNvSpPr/>
            <p:nvPr/>
          </p:nvSpPr>
          <p:spPr>
            <a:xfrm>
              <a:off x="5670305" y="1104334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raphique 78" descr="Batterie en charge avec un remplissage uni">
              <a:extLst>
                <a:ext uri="{FF2B5EF4-FFF2-40B4-BE49-F238E27FC236}">
                  <a16:creationId xmlns:a16="http://schemas.microsoft.com/office/drawing/2014/main" id="{0096199A-49F8-7E22-CA0C-5BCA38AD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1465" y="1215494"/>
              <a:ext cx="571500" cy="571500"/>
            </a:xfrm>
            <a:prstGeom prst="rect">
              <a:avLst/>
            </a:prstGeom>
          </p:spPr>
        </p:pic>
        <p:sp>
          <p:nvSpPr>
            <p:cNvPr id="103" name="Google Shape;372;p23">
              <a:extLst>
                <a:ext uri="{FF2B5EF4-FFF2-40B4-BE49-F238E27FC236}">
                  <a16:creationId xmlns:a16="http://schemas.microsoft.com/office/drawing/2014/main" id="{F02D4B4B-630E-A989-ECEF-2BA26A38E873}"/>
                </a:ext>
              </a:extLst>
            </p:cNvPr>
            <p:cNvSpPr txBox="1"/>
            <p:nvPr/>
          </p:nvSpPr>
          <p:spPr>
            <a:xfrm>
              <a:off x="5173347" y="4764078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Logistique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inversée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Google Shape;373;p23">
              <a:extLst>
                <a:ext uri="{FF2B5EF4-FFF2-40B4-BE49-F238E27FC236}">
                  <a16:creationId xmlns:a16="http://schemas.microsoft.com/office/drawing/2014/main" id="{BAB7ABB0-EB96-E57A-839B-F6F82497F9AC}"/>
                </a:ext>
              </a:extLst>
            </p:cNvPr>
            <p:cNvSpPr txBox="1"/>
            <p:nvPr/>
          </p:nvSpPr>
          <p:spPr>
            <a:xfrm>
              <a:off x="5173347" y="5342623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Récupérer les produits en fin de vie chez les clients</a:t>
              </a:r>
            </a:p>
          </p:txBody>
        </p:sp>
        <p:cxnSp>
          <p:nvCxnSpPr>
            <p:cNvPr id="105" name="Google Shape;374;p23">
              <a:extLst>
                <a:ext uri="{FF2B5EF4-FFF2-40B4-BE49-F238E27FC236}">
                  <a16:creationId xmlns:a16="http://schemas.microsoft.com/office/drawing/2014/main" id="{0F35DAA8-9EAB-1329-A9B3-F13EB1FE8BF1}"/>
                </a:ext>
              </a:extLst>
            </p:cNvPr>
            <p:cNvCxnSpPr/>
            <p:nvPr/>
          </p:nvCxnSpPr>
          <p:spPr>
            <a:xfrm>
              <a:off x="5977898" y="5176150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6" name="Google Shape;379;p23">
              <a:extLst>
                <a:ext uri="{FF2B5EF4-FFF2-40B4-BE49-F238E27FC236}">
                  <a16:creationId xmlns:a16="http://schemas.microsoft.com/office/drawing/2014/main" id="{7E888367-6BAA-67BC-18F0-B8BF3356F1F7}"/>
                </a:ext>
              </a:extLst>
            </p:cNvPr>
            <p:cNvSpPr/>
            <p:nvPr/>
          </p:nvSpPr>
          <p:spPr>
            <a:xfrm>
              <a:off x="5708571" y="3803786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raphique 116" descr="Camion contour">
              <a:extLst>
                <a:ext uri="{FF2B5EF4-FFF2-40B4-BE49-F238E27FC236}">
                  <a16:creationId xmlns:a16="http://schemas.microsoft.com/office/drawing/2014/main" id="{EF71770F-7CB8-F0EF-EA1C-16CAE0925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8178" y="3908714"/>
              <a:ext cx="591795" cy="591795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FDD5299-C3D9-5745-7DC8-5017CCDBFA01}"/>
              </a:ext>
            </a:extLst>
          </p:cNvPr>
          <p:cNvGrpSpPr/>
          <p:nvPr/>
        </p:nvGrpSpPr>
        <p:grpSpPr>
          <a:xfrm>
            <a:off x="7125320" y="1094106"/>
            <a:ext cx="2140928" cy="4802030"/>
            <a:chOff x="7125320" y="1094106"/>
            <a:chExt cx="2140928" cy="4802030"/>
          </a:xfrm>
        </p:grpSpPr>
        <p:sp>
          <p:nvSpPr>
            <p:cNvPr id="80" name="Google Shape;372;p23">
              <a:extLst>
                <a:ext uri="{FF2B5EF4-FFF2-40B4-BE49-F238E27FC236}">
                  <a16:creationId xmlns:a16="http://schemas.microsoft.com/office/drawing/2014/main" id="{39276D61-7DA4-4194-81C4-01A6A36D053C}"/>
                </a:ext>
              </a:extLst>
            </p:cNvPr>
            <p:cNvSpPr txBox="1"/>
            <p:nvPr/>
          </p:nvSpPr>
          <p:spPr>
            <a:xfrm>
              <a:off x="7125320" y="2064672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Gaz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fluorés</a:t>
              </a:r>
              <a:endParaRPr lang="fr-BE" sz="15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81" name="Google Shape;373;p23">
              <a:extLst>
                <a:ext uri="{FF2B5EF4-FFF2-40B4-BE49-F238E27FC236}">
                  <a16:creationId xmlns:a16="http://schemas.microsoft.com/office/drawing/2014/main" id="{95B8786B-DE51-68AF-0320-074D5B4871E5}"/>
                </a:ext>
              </a:extLst>
            </p:cNvPr>
            <p:cNvSpPr txBox="1"/>
            <p:nvPr/>
          </p:nvSpPr>
          <p:spPr>
            <a:xfrm>
              <a:off x="7125320" y="2718671"/>
              <a:ext cx="214092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Les installations sont conformes à la réglementation F-Gaz ?</a:t>
              </a:r>
            </a:p>
          </p:txBody>
        </p:sp>
        <p:cxnSp>
          <p:nvCxnSpPr>
            <p:cNvPr id="82" name="Google Shape;374;p23">
              <a:extLst>
                <a:ext uri="{FF2B5EF4-FFF2-40B4-BE49-F238E27FC236}">
                  <a16:creationId xmlns:a16="http://schemas.microsoft.com/office/drawing/2014/main" id="{ACC6AD71-9212-ED27-4B70-A9AEE3ED585E}"/>
                </a:ext>
              </a:extLst>
            </p:cNvPr>
            <p:cNvCxnSpPr/>
            <p:nvPr/>
          </p:nvCxnSpPr>
          <p:spPr>
            <a:xfrm>
              <a:off x="7929871" y="2598192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3" name="Google Shape;379;p23">
              <a:extLst>
                <a:ext uri="{FF2B5EF4-FFF2-40B4-BE49-F238E27FC236}">
                  <a16:creationId xmlns:a16="http://schemas.microsoft.com/office/drawing/2014/main" id="{E698E0BF-B07E-DD68-2F3A-21CFA9A9AC13}"/>
                </a:ext>
              </a:extLst>
            </p:cNvPr>
            <p:cNvSpPr/>
            <p:nvPr/>
          </p:nvSpPr>
          <p:spPr>
            <a:xfrm>
              <a:off x="7660544" y="1094106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raphique 87" descr="Basse température avec un remplissage uni">
              <a:extLst>
                <a:ext uri="{FF2B5EF4-FFF2-40B4-BE49-F238E27FC236}">
                  <a16:creationId xmlns:a16="http://schemas.microsoft.com/office/drawing/2014/main" id="{8645AC93-B331-356A-FB03-BB194381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9999" y="1163173"/>
              <a:ext cx="578100" cy="578100"/>
            </a:xfrm>
            <a:prstGeom prst="rect">
              <a:avLst/>
            </a:prstGeom>
          </p:spPr>
        </p:pic>
        <p:sp>
          <p:nvSpPr>
            <p:cNvPr id="108" name="Google Shape;372;p23">
              <a:extLst>
                <a:ext uri="{FF2B5EF4-FFF2-40B4-BE49-F238E27FC236}">
                  <a16:creationId xmlns:a16="http://schemas.microsoft.com/office/drawing/2014/main" id="{5252116B-FB1E-FC04-B7DA-1FC22C14CE56}"/>
                </a:ext>
              </a:extLst>
            </p:cNvPr>
            <p:cNvSpPr txBox="1"/>
            <p:nvPr/>
          </p:nvSpPr>
          <p:spPr>
            <a:xfrm>
              <a:off x="7196500" y="4674050"/>
              <a:ext cx="186426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Symbioses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industrielles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b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Google Shape;373;p23">
              <a:extLst>
                <a:ext uri="{FF2B5EF4-FFF2-40B4-BE49-F238E27FC236}">
                  <a16:creationId xmlns:a16="http://schemas.microsoft.com/office/drawing/2014/main" id="{3B56B97A-6EA0-FF34-E769-9D7EAC25B128}"/>
                </a:ext>
              </a:extLst>
            </p:cNvPr>
            <p:cNvSpPr txBox="1"/>
            <p:nvPr/>
          </p:nvSpPr>
          <p:spPr>
            <a:xfrm>
              <a:off x="7196500" y="5338323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Déchets = Ressources</a:t>
              </a:r>
            </a:p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Mutualisation</a:t>
              </a:r>
            </a:p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CER</a:t>
              </a:r>
            </a:p>
          </p:txBody>
        </p:sp>
        <p:cxnSp>
          <p:nvCxnSpPr>
            <p:cNvPr id="110" name="Google Shape;374;p23">
              <a:extLst>
                <a:ext uri="{FF2B5EF4-FFF2-40B4-BE49-F238E27FC236}">
                  <a16:creationId xmlns:a16="http://schemas.microsoft.com/office/drawing/2014/main" id="{CB2AB959-EBD4-BC4B-E6C2-A9AEC7660BDA}"/>
                </a:ext>
              </a:extLst>
            </p:cNvPr>
            <p:cNvCxnSpPr/>
            <p:nvPr/>
          </p:nvCxnSpPr>
          <p:spPr>
            <a:xfrm>
              <a:off x="8001051" y="5171850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379;p23">
              <a:extLst>
                <a:ext uri="{FF2B5EF4-FFF2-40B4-BE49-F238E27FC236}">
                  <a16:creationId xmlns:a16="http://schemas.microsoft.com/office/drawing/2014/main" id="{37F3EBCA-2E0E-B240-D2CB-2CABCBE387D2}"/>
                </a:ext>
              </a:extLst>
            </p:cNvPr>
            <p:cNvSpPr/>
            <p:nvPr/>
          </p:nvSpPr>
          <p:spPr>
            <a:xfrm>
              <a:off x="7731724" y="3799486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" name="Graphique 117" descr="Transférer avec un remplissage uni">
              <a:extLst>
                <a:ext uri="{FF2B5EF4-FFF2-40B4-BE49-F238E27FC236}">
                  <a16:creationId xmlns:a16="http://schemas.microsoft.com/office/drawing/2014/main" id="{50A4AFAF-D780-239F-4FCC-CEC8BE66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25193" y="3908714"/>
              <a:ext cx="591795" cy="591795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DFEC0F-54C4-3554-2DD9-622DE3DCEC91}"/>
              </a:ext>
            </a:extLst>
          </p:cNvPr>
          <p:cNvGrpSpPr/>
          <p:nvPr/>
        </p:nvGrpSpPr>
        <p:grpSpPr>
          <a:xfrm>
            <a:off x="9518357" y="1105071"/>
            <a:ext cx="2307497" cy="4795566"/>
            <a:chOff x="9518357" y="1105071"/>
            <a:chExt cx="2307497" cy="4795566"/>
          </a:xfrm>
        </p:grpSpPr>
        <p:sp>
          <p:nvSpPr>
            <p:cNvPr id="84" name="Google Shape;372;p23">
              <a:extLst>
                <a:ext uri="{FF2B5EF4-FFF2-40B4-BE49-F238E27FC236}">
                  <a16:creationId xmlns:a16="http://schemas.microsoft.com/office/drawing/2014/main" id="{372EBDE7-8533-EA5E-38AF-E75BE489F3A9}"/>
                </a:ext>
              </a:extLst>
            </p:cNvPr>
            <p:cNvSpPr txBox="1"/>
            <p:nvPr/>
          </p:nvSpPr>
          <p:spPr>
            <a:xfrm>
              <a:off x="9604262" y="2055089"/>
              <a:ext cx="1991853" cy="184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Logistique</a:t>
              </a:r>
              <a:r>
                <a:rPr lang="fr-B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/ Mobilité</a:t>
              </a:r>
              <a:endParaRPr lang="fr-BE" sz="15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85" name="Google Shape;373;p23">
              <a:extLst>
                <a:ext uri="{FF2B5EF4-FFF2-40B4-BE49-F238E27FC236}">
                  <a16:creationId xmlns:a16="http://schemas.microsoft.com/office/drawing/2014/main" id="{EF869308-8EDD-8972-5C8E-CA451CAB4974}"/>
                </a:ext>
              </a:extLst>
            </p:cNvPr>
            <p:cNvSpPr txBox="1"/>
            <p:nvPr/>
          </p:nvSpPr>
          <p:spPr>
            <a:xfrm>
              <a:off x="9604263" y="2719362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L’organisation logistique est optimale ?</a:t>
              </a:r>
            </a:p>
          </p:txBody>
        </p:sp>
        <p:cxnSp>
          <p:nvCxnSpPr>
            <p:cNvPr id="86" name="Google Shape;374;p23">
              <a:extLst>
                <a:ext uri="{FF2B5EF4-FFF2-40B4-BE49-F238E27FC236}">
                  <a16:creationId xmlns:a16="http://schemas.microsoft.com/office/drawing/2014/main" id="{5299FD49-6728-FB69-1787-47066F553E2D}"/>
                </a:ext>
              </a:extLst>
            </p:cNvPr>
            <p:cNvCxnSpPr/>
            <p:nvPr/>
          </p:nvCxnSpPr>
          <p:spPr>
            <a:xfrm>
              <a:off x="10408814" y="2598883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7" name="Google Shape;379;p23">
              <a:extLst>
                <a:ext uri="{FF2B5EF4-FFF2-40B4-BE49-F238E27FC236}">
                  <a16:creationId xmlns:a16="http://schemas.microsoft.com/office/drawing/2014/main" id="{9229FAAF-D67D-42F8-3F87-F186BFA5A90E}"/>
                </a:ext>
              </a:extLst>
            </p:cNvPr>
            <p:cNvSpPr/>
            <p:nvPr/>
          </p:nvSpPr>
          <p:spPr>
            <a:xfrm>
              <a:off x="10139487" y="1105071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raphique 88" descr="Camion avec un remplissage uni">
              <a:extLst>
                <a:ext uri="{FF2B5EF4-FFF2-40B4-BE49-F238E27FC236}">
                  <a16:creationId xmlns:a16="http://schemas.microsoft.com/office/drawing/2014/main" id="{B96208F1-98B2-AF0C-5353-4E92E95CA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05231" y="1168439"/>
              <a:ext cx="708180" cy="708180"/>
            </a:xfrm>
            <a:prstGeom prst="rect">
              <a:avLst/>
            </a:prstGeom>
          </p:spPr>
        </p:pic>
        <p:sp>
          <p:nvSpPr>
            <p:cNvPr id="113" name="Google Shape;372;p23">
              <a:extLst>
                <a:ext uri="{FF2B5EF4-FFF2-40B4-BE49-F238E27FC236}">
                  <a16:creationId xmlns:a16="http://schemas.microsoft.com/office/drawing/2014/main" id="{16429279-3DE9-63EE-2A6E-8EA1C1EC92F1}"/>
                </a:ext>
              </a:extLst>
            </p:cNvPr>
            <p:cNvSpPr txBox="1"/>
            <p:nvPr/>
          </p:nvSpPr>
          <p:spPr>
            <a:xfrm>
              <a:off x="9518357" y="4668774"/>
              <a:ext cx="2307497" cy="346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Economie</a:t>
              </a:r>
              <a:r>
                <a:rPr lang="fr-BE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fonctionnelle</a:t>
              </a:r>
              <a:r>
                <a:rPr lang="fr-BE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et</a:t>
              </a:r>
              <a:r>
                <a:rPr lang="fr-BE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fr-BE" sz="1500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  <a:sym typeface="Lato"/>
                </a:rPr>
                <a:t>collaborative</a:t>
              </a:r>
              <a:r>
                <a:rPr lang="fr-BE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br>
                <a:rPr lang="fr-BE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lang="fr-B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Google Shape;373;p23">
              <a:extLst>
                <a:ext uri="{FF2B5EF4-FFF2-40B4-BE49-F238E27FC236}">
                  <a16:creationId xmlns:a16="http://schemas.microsoft.com/office/drawing/2014/main" id="{7E461472-86D0-FCE7-70D5-BE8FECA5583D}"/>
                </a:ext>
              </a:extLst>
            </p:cNvPr>
            <p:cNvSpPr txBox="1"/>
            <p:nvPr/>
          </p:nvSpPr>
          <p:spPr>
            <a:xfrm>
              <a:off x="9722087" y="5342824"/>
              <a:ext cx="1864268" cy="55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fr-BE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"/>
                </a:rPr>
                <a:t>Vendre la fonction du produit plutôt que le produit lui-même</a:t>
              </a:r>
            </a:p>
          </p:txBody>
        </p:sp>
        <p:cxnSp>
          <p:nvCxnSpPr>
            <p:cNvPr id="115" name="Google Shape;374;p23">
              <a:extLst>
                <a:ext uri="{FF2B5EF4-FFF2-40B4-BE49-F238E27FC236}">
                  <a16:creationId xmlns:a16="http://schemas.microsoft.com/office/drawing/2014/main" id="{1A15AD6E-972A-7D66-3D48-30228289B4AF}"/>
                </a:ext>
              </a:extLst>
            </p:cNvPr>
            <p:cNvCxnSpPr/>
            <p:nvPr/>
          </p:nvCxnSpPr>
          <p:spPr>
            <a:xfrm>
              <a:off x="10536399" y="5164721"/>
              <a:ext cx="255168" cy="0"/>
            </a:xfrm>
            <a:prstGeom prst="straightConnector1">
              <a:avLst/>
            </a:prstGeom>
            <a:noFill/>
            <a:ln w="38100" cap="flat" cmpd="sng">
              <a:solidFill>
                <a:srgbClr val="9BC43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6" name="Google Shape;379;p23">
              <a:extLst>
                <a:ext uri="{FF2B5EF4-FFF2-40B4-BE49-F238E27FC236}">
                  <a16:creationId xmlns:a16="http://schemas.microsoft.com/office/drawing/2014/main" id="{214209D6-AB73-F1CA-9D91-94A613B78CB4}"/>
                </a:ext>
              </a:extLst>
            </p:cNvPr>
            <p:cNvSpPr/>
            <p:nvPr/>
          </p:nvSpPr>
          <p:spPr>
            <a:xfrm>
              <a:off x="10287620" y="3805116"/>
              <a:ext cx="793820" cy="79382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lang="fr-BE" sz="18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raphique 118" descr="Croissance de l'activité avec un remplissage uni">
              <a:extLst>
                <a:ext uri="{FF2B5EF4-FFF2-40B4-BE49-F238E27FC236}">
                  <a16:creationId xmlns:a16="http://schemas.microsoft.com/office/drawing/2014/main" id="{E5C6BC67-F446-4FF2-6BB8-7D4EBD9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332332" y="3952987"/>
              <a:ext cx="643777" cy="643777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D8BC8D7-B6C4-A2FE-EFC9-E68AA58ACF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02359F-27AB-A0DC-9051-88ECD69D10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640D26-DC69-BC07-1B6D-8270739EBB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71D0748-3728-0BC1-DB94-3655D71AD0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6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4981B90D-2032-248F-5C66-1C1662E8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6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B9C76-AA25-3445-BC43-E0BC47AECB3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7425236" cy="61096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efrigerator Deluxe"/>
              </a:rPr>
              <a:t>CONCRÈTEMENT…?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EX. ENERGIE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D46C4-F7C6-3343-9DAF-DB2C20998B82}"/>
              </a:ext>
            </a:extLst>
          </p:cNvPr>
          <p:cNvSpPr/>
          <p:nvPr/>
        </p:nvSpPr>
        <p:spPr>
          <a:xfrm>
            <a:off x="3606800" y="746760"/>
            <a:ext cx="2565400" cy="27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95674DD-AC59-20E9-BA43-43E1B8DD905F}"/>
              </a:ext>
            </a:extLst>
          </p:cNvPr>
          <p:cNvGrpSpPr/>
          <p:nvPr/>
        </p:nvGrpSpPr>
        <p:grpSpPr>
          <a:xfrm>
            <a:off x="1469201" y="908560"/>
            <a:ext cx="7318047" cy="5182168"/>
            <a:chOff x="22004" y="1035120"/>
            <a:chExt cx="7318047" cy="5182168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4D46D2F-B044-B577-505A-F07D0FAE169A}"/>
                </a:ext>
              </a:extLst>
            </p:cNvPr>
            <p:cNvSpPr txBox="1"/>
            <p:nvPr/>
          </p:nvSpPr>
          <p:spPr>
            <a:xfrm>
              <a:off x="2398084" y="3262633"/>
              <a:ext cx="2649189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 – PV, PAC, biomasse, …</a:t>
              </a: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CoGen</a:t>
              </a:r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Production / utilisation / récupération de chaleur</a:t>
              </a: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Eclairage</a:t>
              </a: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Groupes froids</a:t>
              </a:r>
            </a:p>
            <a:p>
              <a:pPr marL="285750" indent="-285750">
                <a:spcBef>
                  <a:spcPts val="200"/>
                </a:spcBef>
                <a:buClr>
                  <a:schemeClr val="accent6">
                    <a:lumMod val="75000"/>
                  </a:schemeClr>
                </a:buClr>
                <a:buSzPct val="50000"/>
                <a:buFont typeface="Lucida Grande" panose="020B0600040502020204" pitchFamily="34" charset="0"/>
                <a:buChar char="▶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….</a:t>
              </a:r>
            </a:p>
            <a:p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9CBAED0-0E00-746B-9C74-E64968F45C00}"/>
                </a:ext>
              </a:extLst>
            </p:cNvPr>
            <p:cNvGrpSpPr/>
            <p:nvPr/>
          </p:nvGrpSpPr>
          <p:grpSpPr>
            <a:xfrm>
              <a:off x="22004" y="1035120"/>
              <a:ext cx="7318047" cy="5085549"/>
              <a:chOff x="-162158" y="2578606"/>
              <a:chExt cx="7318047" cy="5085549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3BD39054-C5AF-7174-259D-4FDD63C2BF4D}"/>
                  </a:ext>
                </a:extLst>
              </p:cNvPr>
              <p:cNvSpPr/>
              <p:nvPr/>
            </p:nvSpPr>
            <p:spPr>
              <a:xfrm>
                <a:off x="-162158" y="3745358"/>
                <a:ext cx="2326544" cy="857389"/>
              </a:xfrm>
              <a:prstGeom prst="roundRect">
                <a:avLst/>
              </a:prstGeom>
              <a:solidFill>
                <a:srgbClr val="9BC43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DIAGNOSTIC EC I BC</a:t>
                </a:r>
              </a:p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(gratuit)</a:t>
                </a:r>
              </a:p>
            </p:txBody>
          </p: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8D4CF5C6-5845-5562-184B-0DE114D7058B}"/>
                  </a:ext>
                </a:extLst>
              </p:cNvPr>
              <p:cNvSpPr/>
              <p:nvPr/>
            </p:nvSpPr>
            <p:spPr>
              <a:xfrm>
                <a:off x="2511866" y="3760862"/>
                <a:ext cx="2136090" cy="857389"/>
              </a:xfrm>
              <a:prstGeom prst="roundRect">
                <a:avLst/>
              </a:prstGeom>
              <a:solidFill>
                <a:srgbClr val="9BC43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OPPO ENERGIE</a:t>
                </a:r>
              </a:p>
            </p:txBody>
          </p:sp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5F0BCAC9-CD08-662B-2A15-91641D18F1BB}"/>
                  </a:ext>
                </a:extLst>
              </p:cNvPr>
              <p:cNvSpPr/>
              <p:nvPr/>
            </p:nvSpPr>
            <p:spPr>
              <a:xfrm>
                <a:off x="3733566" y="2578606"/>
                <a:ext cx="2136090" cy="857389"/>
              </a:xfrm>
              <a:prstGeom prst="roundRect">
                <a:avLst/>
              </a:prstGeom>
              <a:solidFill>
                <a:srgbClr val="E3F28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AUDIT ENERGETIQUE</a:t>
                </a:r>
              </a:p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(subside 75%)</a:t>
                </a:r>
              </a:p>
            </p:txBody>
          </p:sp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7DF98E51-4D2D-C945-1C21-21142FF9517B}"/>
                  </a:ext>
                </a:extLst>
              </p:cNvPr>
              <p:cNvSpPr/>
              <p:nvPr/>
            </p:nvSpPr>
            <p:spPr>
              <a:xfrm>
                <a:off x="5019799" y="3745359"/>
                <a:ext cx="2136090" cy="857389"/>
              </a:xfrm>
              <a:prstGeom prst="roundRect">
                <a:avLst/>
              </a:prstGeom>
              <a:solidFill>
                <a:srgbClr val="CCE1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FINANCEMENT </a:t>
                </a:r>
              </a:p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(Easy’Green)</a:t>
                </a:r>
              </a:p>
            </p:txBody>
          </p:sp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F8B8276B-D8E7-B718-9FB9-11D1974274D2}"/>
                  </a:ext>
                </a:extLst>
              </p:cNvPr>
              <p:cNvSpPr/>
              <p:nvPr/>
            </p:nvSpPr>
            <p:spPr>
              <a:xfrm>
                <a:off x="5007290" y="4781306"/>
                <a:ext cx="2136090" cy="857389"/>
              </a:xfrm>
              <a:prstGeom prst="roundRect">
                <a:avLst/>
              </a:prstGeom>
              <a:solidFill>
                <a:srgbClr val="C2D88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AIDES GREEN</a:t>
                </a:r>
              </a:p>
            </p:txBody>
          </p:sp>
          <p:sp>
            <p:nvSpPr>
              <p:cNvPr id="38" name="Triangle 37">
                <a:extLst>
                  <a:ext uri="{FF2B5EF4-FFF2-40B4-BE49-F238E27FC236}">
                    <a16:creationId xmlns:a16="http://schemas.microsoft.com/office/drawing/2014/main" id="{0A9459AF-B0F6-3EB6-E59D-930264384878}"/>
                  </a:ext>
                </a:extLst>
              </p:cNvPr>
              <p:cNvSpPr/>
              <p:nvPr/>
            </p:nvSpPr>
            <p:spPr>
              <a:xfrm rot="5400000">
                <a:off x="2097279" y="4105900"/>
                <a:ext cx="506266" cy="167314"/>
              </a:xfrm>
              <a:prstGeom prst="triangle">
                <a:avLst/>
              </a:prstGeom>
              <a:solidFill>
                <a:srgbClr val="CDD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9D818B69-4909-111C-08C9-A548A613153B}"/>
                  </a:ext>
                </a:extLst>
              </p:cNvPr>
              <p:cNvSpPr/>
              <p:nvPr/>
            </p:nvSpPr>
            <p:spPr>
              <a:xfrm>
                <a:off x="3893243" y="3512345"/>
                <a:ext cx="506266" cy="167314"/>
              </a:xfrm>
              <a:prstGeom prst="triangle">
                <a:avLst/>
              </a:prstGeom>
              <a:solidFill>
                <a:srgbClr val="CDD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08A27347-6179-463B-7A02-FE56B4801D02}"/>
                  </a:ext>
                </a:extLst>
              </p:cNvPr>
              <p:cNvSpPr/>
              <p:nvPr/>
            </p:nvSpPr>
            <p:spPr>
              <a:xfrm rot="5400000">
                <a:off x="4564014" y="4127294"/>
                <a:ext cx="506266" cy="167314"/>
              </a:xfrm>
              <a:prstGeom prst="triangle">
                <a:avLst/>
              </a:prstGeom>
              <a:solidFill>
                <a:srgbClr val="CDD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F8DD4476-2E30-BF61-C4DC-B3C78ED6F0D1}"/>
                  </a:ext>
                </a:extLst>
              </p:cNvPr>
              <p:cNvSpPr/>
              <p:nvPr/>
            </p:nvSpPr>
            <p:spPr>
              <a:xfrm rot="10800000">
                <a:off x="5158217" y="3512345"/>
                <a:ext cx="506266" cy="167314"/>
              </a:xfrm>
              <a:prstGeom prst="triangle">
                <a:avLst/>
              </a:prstGeom>
              <a:solidFill>
                <a:srgbClr val="CDD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2C3626B3-1ABE-9724-C300-4F7AD752527B}"/>
                  </a:ext>
                </a:extLst>
              </p:cNvPr>
              <p:cNvSpPr/>
              <p:nvPr/>
            </p:nvSpPr>
            <p:spPr>
              <a:xfrm rot="5400000">
                <a:off x="4597641" y="5042039"/>
                <a:ext cx="506266" cy="167314"/>
              </a:xfrm>
              <a:prstGeom prst="triangle">
                <a:avLst/>
              </a:prstGeom>
              <a:solidFill>
                <a:srgbClr val="CDD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0A472A79-66EE-601C-8E2E-1B6EE40F765F}"/>
                  </a:ext>
                </a:extLst>
              </p:cNvPr>
              <p:cNvSpPr/>
              <p:nvPr/>
            </p:nvSpPr>
            <p:spPr>
              <a:xfrm>
                <a:off x="5007290" y="6806766"/>
                <a:ext cx="2136090" cy="8573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AUTRES …</a:t>
                </a:r>
              </a:p>
            </p:txBody>
          </p:sp>
        </p:grp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E16410C-4F70-EB58-3603-C3A968C39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0230B3-E77A-3F5B-D15F-590F414A2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BC1562-7CEB-6F9A-5353-04007B1D0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1806D6-A81E-E457-A9FB-DD2137EAD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B7E3B10-6D33-3E17-64E2-1C8CEAD8A600}"/>
              </a:ext>
            </a:extLst>
          </p:cNvPr>
          <p:cNvSpPr/>
          <p:nvPr/>
        </p:nvSpPr>
        <p:spPr>
          <a:xfrm>
            <a:off x="6628367" y="4123990"/>
            <a:ext cx="2136090" cy="857389"/>
          </a:xfrm>
          <a:prstGeom prst="roundRect">
            <a:avLst/>
          </a:prstGeom>
          <a:solidFill>
            <a:srgbClr val="ADCD5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Déduction fiscale pour investissements économiseur d’énergie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9138933-E8F7-3E4A-2267-40A3890952C8}"/>
              </a:ext>
            </a:extLst>
          </p:cNvPr>
          <p:cNvSpPr/>
          <p:nvPr/>
        </p:nvSpPr>
        <p:spPr>
          <a:xfrm rot="5400000">
            <a:off x="6219519" y="4421899"/>
            <a:ext cx="506266" cy="167314"/>
          </a:xfrm>
          <a:prstGeom prst="triangle">
            <a:avLst/>
          </a:prstGeom>
          <a:solidFill>
            <a:srgbClr val="CDD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C7F4925-5845-2EC5-CCAB-06AF8AE2DCFF}"/>
              </a:ext>
            </a:extLst>
          </p:cNvPr>
          <p:cNvSpPr/>
          <p:nvPr/>
        </p:nvSpPr>
        <p:spPr>
          <a:xfrm>
            <a:off x="236677" y="4390980"/>
            <a:ext cx="2218393" cy="8573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E982CEB-240F-C0D5-FBFB-B98F7EABABAC}"/>
              </a:ext>
            </a:extLst>
          </p:cNvPr>
          <p:cNvSpPr/>
          <p:nvPr/>
        </p:nvSpPr>
        <p:spPr>
          <a:xfrm>
            <a:off x="238526" y="5384163"/>
            <a:ext cx="2218393" cy="8573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Opérateurs publics RW (CEEI, Wallonie Design,  etc.)</a:t>
            </a:r>
          </a:p>
        </p:txBody>
      </p:sp>
      <p:pic>
        <p:nvPicPr>
          <p:cNvPr id="3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10CE7531-EB03-42A0-AEAC-D6052B7F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8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B9C76-AA25-3445-BC43-E0BC47AECB3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3592"/>
            <a:ext cx="12723661" cy="54500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efrigerator Deluxe"/>
              </a:rPr>
              <a:t>CONCRÈTEMENT…?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EX. ECOCONCEPTION/ ECOPRODUCTION / … 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D46C4-F7C6-3343-9DAF-DB2C20998B82}"/>
              </a:ext>
            </a:extLst>
          </p:cNvPr>
          <p:cNvSpPr/>
          <p:nvPr/>
        </p:nvSpPr>
        <p:spPr>
          <a:xfrm>
            <a:off x="3606800" y="746760"/>
            <a:ext cx="2565400" cy="27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1156D13-84D9-0BF4-3A13-D8B1AF4BC347}"/>
              </a:ext>
            </a:extLst>
          </p:cNvPr>
          <p:cNvGrpSpPr/>
          <p:nvPr/>
        </p:nvGrpSpPr>
        <p:grpSpPr>
          <a:xfrm>
            <a:off x="519558" y="881330"/>
            <a:ext cx="8259257" cy="5095340"/>
            <a:chOff x="-919206" y="1035120"/>
            <a:chExt cx="8259257" cy="509534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E17C018-C3E5-E141-283C-F5374B5FEC8A}"/>
                </a:ext>
              </a:extLst>
            </p:cNvPr>
            <p:cNvSpPr/>
            <p:nvPr/>
          </p:nvSpPr>
          <p:spPr>
            <a:xfrm>
              <a:off x="5191452" y="4273078"/>
              <a:ext cx="2136090" cy="857389"/>
            </a:xfrm>
            <a:prstGeom prst="roundRect">
              <a:avLst/>
            </a:prstGeom>
            <a:solidFill>
              <a:srgbClr val="ADCD5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AAP à PROJET</a:t>
              </a: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CE4BB426-3665-AFB6-3A3C-397E8459E52C}"/>
                </a:ext>
              </a:extLst>
            </p:cNvPr>
            <p:cNvSpPr/>
            <p:nvPr/>
          </p:nvSpPr>
          <p:spPr>
            <a:xfrm rot="5400000">
              <a:off x="4782604" y="4570987"/>
              <a:ext cx="506266" cy="167314"/>
            </a:xfrm>
            <a:prstGeom prst="triangle">
              <a:avLst/>
            </a:prstGeom>
            <a:solidFill>
              <a:srgbClr val="CDD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458A9BC-752F-1648-6FF1-6F0D7D595905}"/>
                </a:ext>
              </a:extLst>
            </p:cNvPr>
            <p:cNvGrpSpPr/>
            <p:nvPr/>
          </p:nvGrpSpPr>
          <p:grpSpPr>
            <a:xfrm>
              <a:off x="-919206" y="1035120"/>
              <a:ext cx="8259257" cy="5095340"/>
              <a:chOff x="-919206" y="1035120"/>
              <a:chExt cx="8259257" cy="5095340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6A02FD13-45D1-D27B-9A1B-4487D383041A}"/>
                  </a:ext>
                </a:extLst>
              </p:cNvPr>
              <p:cNvGrpSpPr/>
              <p:nvPr/>
            </p:nvGrpSpPr>
            <p:grpSpPr>
              <a:xfrm>
                <a:off x="-919206" y="1035120"/>
                <a:ext cx="8259257" cy="4102157"/>
                <a:chOff x="-1103368" y="2578606"/>
                <a:chExt cx="8259257" cy="4102157"/>
              </a:xfrm>
            </p:grpSpPr>
            <p:sp>
              <p:nvSpPr>
                <p:cNvPr id="7" name="Rectangle : coins arrondis 6">
                  <a:extLst>
                    <a:ext uri="{FF2B5EF4-FFF2-40B4-BE49-F238E27FC236}">
                      <a16:creationId xmlns:a16="http://schemas.microsoft.com/office/drawing/2014/main" id="{EF9134A3-FA2F-6D95-B949-77BF20467B17}"/>
                    </a:ext>
                  </a:extLst>
                </p:cNvPr>
                <p:cNvSpPr/>
                <p:nvPr/>
              </p:nvSpPr>
              <p:spPr>
                <a:xfrm>
                  <a:off x="-106602" y="3745358"/>
                  <a:ext cx="2270988" cy="857389"/>
                </a:xfrm>
                <a:prstGeom prst="roundRect">
                  <a:avLst/>
                </a:prstGeom>
                <a:solidFill>
                  <a:srgbClr val="9BC437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DIAGNOSTIC EC I BC</a:t>
                  </a:r>
                </a:p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(gratuit)</a:t>
                  </a:r>
                </a:p>
              </p:txBody>
            </p:sp>
            <p:sp>
              <p:nvSpPr>
                <p:cNvPr id="9" name="Rectangle : coins arrondis 8">
                  <a:extLst>
                    <a:ext uri="{FF2B5EF4-FFF2-40B4-BE49-F238E27FC236}">
                      <a16:creationId xmlns:a16="http://schemas.microsoft.com/office/drawing/2014/main" id="{3BDD5F15-9C2A-F124-333D-A7E6183E5931}"/>
                    </a:ext>
                  </a:extLst>
                </p:cNvPr>
                <p:cNvSpPr/>
                <p:nvPr/>
              </p:nvSpPr>
              <p:spPr>
                <a:xfrm>
                  <a:off x="2511866" y="3760862"/>
                  <a:ext cx="2136090" cy="857389"/>
                </a:xfrm>
                <a:prstGeom prst="roundRect">
                  <a:avLst/>
                </a:prstGeom>
                <a:solidFill>
                  <a:srgbClr val="9BC437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OPPO ECOCONCEPTION</a:t>
                  </a:r>
                </a:p>
              </p:txBody>
            </p:sp>
            <p:sp>
              <p:nvSpPr>
                <p:cNvPr id="11" name="Rectangle : coins arrondis 10">
                  <a:extLst>
                    <a:ext uri="{FF2B5EF4-FFF2-40B4-BE49-F238E27FC236}">
                      <a16:creationId xmlns:a16="http://schemas.microsoft.com/office/drawing/2014/main" id="{2A0A1E8E-8486-EFC4-78C6-078A2FA22A82}"/>
                    </a:ext>
                  </a:extLst>
                </p:cNvPr>
                <p:cNvSpPr/>
                <p:nvPr/>
              </p:nvSpPr>
              <p:spPr>
                <a:xfrm>
                  <a:off x="3733566" y="2578606"/>
                  <a:ext cx="2136090" cy="857389"/>
                </a:xfrm>
                <a:prstGeom prst="roundRect">
                  <a:avLst/>
                </a:prstGeom>
                <a:solidFill>
                  <a:srgbClr val="E3F287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EXPERT EC </a:t>
                  </a:r>
                </a:p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(subside 50%)</a:t>
                  </a:r>
                </a:p>
              </p:txBody>
            </p:sp>
            <p:sp>
              <p:nvSpPr>
                <p:cNvPr id="12" name="Rectangle : coins arrondis 11">
                  <a:extLst>
                    <a:ext uri="{FF2B5EF4-FFF2-40B4-BE49-F238E27FC236}">
                      <a16:creationId xmlns:a16="http://schemas.microsoft.com/office/drawing/2014/main" id="{35C2813F-F6C8-DEA6-B75A-5384CAFEA9FD}"/>
                    </a:ext>
                  </a:extLst>
                </p:cNvPr>
                <p:cNvSpPr/>
                <p:nvPr/>
              </p:nvSpPr>
              <p:spPr>
                <a:xfrm>
                  <a:off x="5019799" y="3745359"/>
                  <a:ext cx="2136090" cy="857389"/>
                </a:xfrm>
                <a:prstGeom prst="roundRect">
                  <a:avLst/>
                </a:prstGeom>
                <a:solidFill>
                  <a:srgbClr val="CCE1A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FINANCEMENT </a:t>
                  </a:r>
                </a:p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(Easy’Green)</a:t>
                  </a:r>
                </a:p>
              </p:txBody>
            </p:sp>
            <p:sp>
              <p:nvSpPr>
                <p:cNvPr id="13" name="Rectangle : coins arrondis 12">
                  <a:extLst>
                    <a:ext uri="{FF2B5EF4-FFF2-40B4-BE49-F238E27FC236}">
                      <a16:creationId xmlns:a16="http://schemas.microsoft.com/office/drawing/2014/main" id="{4DF57777-37E0-2948-A75F-95470C722B1C}"/>
                    </a:ext>
                  </a:extLst>
                </p:cNvPr>
                <p:cNvSpPr/>
                <p:nvPr/>
              </p:nvSpPr>
              <p:spPr>
                <a:xfrm>
                  <a:off x="5007290" y="4781306"/>
                  <a:ext cx="2136090" cy="857389"/>
                </a:xfrm>
                <a:prstGeom prst="roundRect">
                  <a:avLst/>
                </a:prstGeom>
                <a:solidFill>
                  <a:srgbClr val="C2D88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AIDES GREEN</a:t>
                  </a:r>
                </a:p>
              </p:txBody>
            </p:sp>
            <p:sp>
              <p:nvSpPr>
                <p:cNvPr id="22" name="Triangle 21">
                  <a:extLst>
                    <a:ext uri="{FF2B5EF4-FFF2-40B4-BE49-F238E27FC236}">
                      <a16:creationId xmlns:a16="http://schemas.microsoft.com/office/drawing/2014/main" id="{983B606D-1816-06AA-6C53-D8926AE874BB}"/>
                    </a:ext>
                  </a:extLst>
                </p:cNvPr>
                <p:cNvSpPr/>
                <p:nvPr/>
              </p:nvSpPr>
              <p:spPr>
                <a:xfrm rot="5400000">
                  <a:off x="2097279" y="4105900"/>
                  <a:ext cx="506266" cy="167314"/>
                </a:xfrm>
                <a:prstGeom prst="triangle">
                  <a:avLst/>
                </a:prstGeom>
                <a:solidFill>
                  <a:srgbClr val="CDD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" name="Triangle 22">
                  <a:extLst>
                    <a:ext uri="{FF2B5EF4-FFF2-40B4-BE49-F238E27FC236}">
                      <a16:creationId xmlns:a16="http://schemas.microsoft.com/office/drawing/2014/main" id="{D442D553-DC24-310C-AFD1-F5986A6B8F31}"/>
                    </a:ext>
                  </a:extLst>
                </p:cNvPr>
                <p:cNvSpPr/>
                <p:nvPr/>
              </p:nvSpPr>
              <p:spPr>
                <a:xfrm>
                  <a:off x="3893243" y="3512345"/>
                  <a:ext cx="506266" cy="167314"/>
                </a:xfrm>
                <a:prstGeom prst="triangle">
                  <a:avLst/>
                </a:prstGeom>
                <a:solidFill>
                  <a:srgbClr val="CDD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4" name="Triangle 23">
                  <a:extLst>
                    <a:ext uri="{FF2B5EF4-FFF2-40B4-BE49-F238E27FC236}">
                      <a16:creationId xmlns:a16="http://schemas.microsoft.com/office/drawing/2014/main" id="{D0515E80-A93B-F1FC-9664-5AB66F85124E}"/>
                    </a:ext>
                  </a:extLst>
                </p:cNvPr>
                <p:cNvSpPr/>
                <p:nvPr/>
              </p:nvSpPr>
              <p:spPr>
                <a:xfrm rot="5400000">
                  <a:off x="4564014" y="4127294"/>
                  <a:ext cx="506266" cy="167314"/>
                </a:xfrm>
                <a:prstGeom prst="triangle">
                  <a:avLst/>
                </a:prstGeom>
                <a:solidFill>
                  <a:srgbClr val="CDD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7" name="Triangle 26">
                  <a:extLst>
                    <a:ext uri="{FF2B5EF4-FFF2-40B4-BE49-F238E27FC236}">
                      <a16:creationId xmlns:a16="http://schemas.microsoft.com/office/drawing/2014/main" id="{D4AA11BD-85FD-BB6D-0883-02C1A462C4F4}"/>
                    </a:ext>
                  </a:extLst>
                </p:cNvPr>
                <p:cNvSpPr/>
                <p:nvPr/>
              </p:nvSpPr>
              <p:spPr>
                <a:xfrm rot="10800000">
                  <a:off x="5158217" y="3512345"/>
                  <a:ext cx="506266" cy="167314"/>
                </a:xfrm>
                <a:prstGeom prst="triangle">
                  <a:avLst/>
                </a:prstGeom>
                <a:solidFill>
                  <a:srgbClr val="CDD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id="{56EC42C2-09C8-E4E2-6ABA-C4A63900C6A5}"/>
                    </a:ext>
                  </a:extLst>
                </p:cNvPr>
                <p:cNvSpPr/>
                <p:nvPr/>
              </p:nvSpPr>
              <p:spPr>
                <a:xfrm rot="5400000">
                  <a:off x="4597641" y="5042039"/>
                  <a:ext cx="506266" cy="167314"/>
                </a:xfrm>
                <a:prstGeom prst="triangle">
                  <a:avLst/>
                </a:prstGeom>
                <a:solidFill>
                  <a:srgbClr val="CDD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" name="Rectangle : coins arrondis 33">
                  <a:extLst>
                    <a:ext uri="{FF2B5EF4-FFF2-40B4-BE49-F238E27FC236}">
                      <a16:creationId xmlns:a16="http://schemas.microsoft.com/office/drawing/2014/main" id="{37F5740B-BA46-2F79-4851-0FDD9C52E6D8}"/>
                    </a:ext>
                  </a:extLst>
                </p:cNvPr>
                <p:cNvSpPr/>
                <p:nvPr/>
              </p:nvSpPr>
              <p:spPr>
                <a:xfrm>
                  <a:off x="-1103368" y="5823374"/>
                  <a:ext cx="2218393" cy="857389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RH</a:t>
                  </a:r>
                </a:p>
                <a:p>
                  <a:pPr algn="ctr"/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(HEC </a:t>
                  </a:r>
                  <a:r>
                    <a:rPr lang="fr-FR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Entrepreneurs</a:t>
                  </a:r>
                  <a:r>
                    <a:rPr lang="fr-FR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, IFAPME, etc.)</a:t>
                  </a:r>
                </a:p>
              </p:txBody>
            </p:sp>
          </p:grp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A0D70629-0B57-A8E5-05DE-E5EE75C9BAEA}"/>
                  </a:ext>
                </a:extLst>
              </p:cNvPr>
              <p:cNvSpPr/>
              <p:nvPr/>
            </p:nvSpPr>
            <p:spPr>
              <a:xfrm>
                <a:off x="-917357" y="5273071"/>
                <a:ext cx="2218393" cy="8573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Opérateurs publics RW (CEEI, Wallonie Design,  etc.)</a:t>
                </a: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CD7A1D8B-570B-E36E-928E-3196A986905D}"/>
                  </a:ext>
                </a:extLst>
              </p:cNvPr>
              <p:cNvSpPr/>
              <p:nvPr/>
            </p:nvSpPr>
            <p:spPr>
              <a:xfrm>
                <a:off x="1382872" y="4288915"/>
                <a:ext cx="2136090" cy="8573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Invest PUBLIC/PRIVE</a:t>
                </a:r>
              </a:p>
            </p:txBody>
          </p: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17FDE41A-C7FB-E9D2-FA58-EEA5CDF16FB2}"/>
                  </a:ext>
                </a:extLst>
              </p:cNvPr>
              <p:cNvSpPr/>
              <p:nvPr/>
            </p:nvSpPr>
            <p:spPr>
              <a:xfrm>
                <a:off x="1386047" y="5261247"/>
                <a:ext cx="2136090" cy="8573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Subsides/primes/…</a:t>
                </a:r>
              </a:p>
            </p:txBody>
          </p:sp>
        </p:grpSp>
      </p:grp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2DCF61B-4FF9-78BA-DB11-44C631593F0E}"/>
              </a:ext>
            </a:extLst>
          </p:cNvPr>
          <p:cNvSpPr/>
          <p:nvPr/>
        </p:nvSpPr>
        <p:spPr>
          <a:xfrm>
            <a:off x="9148008" y="4146655"/>
            <a:ext cx="2136090" cy="439472"/>
          </a:xfrm>
          <a:prstGeom prst="roundRect">
            <a:avLst/>
          </a:prstGeom>
          <a:solidFill>
            <a:srgbClr val="ADCD5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CIRCULAR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174C6C96-BDBA-5973-9D3E-D5770433E1EF}"/>
              </a:ext>
            </a:extLst>
          </p:cNvPr>
          <p:cNvSpPr/>
          <p:nvPr/>
        </p:nvSpPr>
        <p:spPr>
          <a:xfrm>
            <a:off x="9338336" y="4624171"/>
            <a:ext cx="2136090" cy="439472"/>
          </a:xfrm>
          <a:prstGeom prst="roundRect">
            <a:avLst/>
          </a:prstGeom>
          <a:solidFill>
            <a:srgbClr val="ADCD5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DECHETS/RESSOURCES </a:t>
            </a: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90382284-819D-ACBD-46FC-A559FCB8B145}"/>
              </a:ext>
            </a:extLst>
          </p:cNvPr>
          <p:cNvSpPr/>
          <p:nvPr/>
        </p:nvSpPr>
        <p:spPr>
          <a:xfrm rot="5400000">
            <a:off x="8775403" y="4397746"/>
            <a:ext cx="288735" cy="168116"/>
          </a:xfrm>
          <a:prstGeom prst="triangle">
            <a:avLst/>
          </a:prstGeom>
          <a:solidFill>
            <a:srgbClr val="CDD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5D48C737-8601-C4DD-B947-3E4CBEE34596}"/>
              </a:ext>
            </a:extLst>
          </p:cNvPr>
          <p:cNvSpPr/>
          <p:nvPr/>
        </p:nvSpPr>
        <p:spPr>
          <a:xfrm>
            <a:off x="9536352" y="5100453"/>
            <a:ext cx="2136090" cy="439472"/>
          </a:xfrm>
          <a:prstGeom prst="roundRect">
            <a:avLst/>
          </a:prstGeom>
          <a:solidFill>
            <a:srgbClr val="ADCD5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HORECA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8BDAE3-8C5D-3D9E-94D9-023F4CB91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BC15A8-246F-E86F-BBAD-293D53C8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904556-3F46-41B7-62DC-0C6226A76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FE0CDB2-A89C-AFF2-CC77-403B272EA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1AC51A1-21B9-B582-A871-332348712E2E}"/>
              </a:ext>
            </a:extLst>
          </p:cNvPr>
          <p:cNvSpPr/>
          <p:nvPr/>
        </p:nvSpPr>
        <p:spPr>
          <a:xfrm>
            <a:off x="9740123" y="5576735"/>
            <a:ext cx="2136090" cy="439472"/>
          </a:xfrm>
          <a:prstGeom prst="roundRect">
            <a:avLst/>
          </a:prstGeom>
          <a:solidFill>
            <a:srgbClr val="ADCD5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</a:p>
        </p:txBody>
      </p:sp>
      <p:pic>
        <p:nvPicPr>
          <p:cNvPr id="4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A96BA8FF-4556-DCF6-FCE4-719687F6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6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9D515CF-BE21-DF54-5D37-D7378977A72D}"/>
              </a:ext>
            </a:extLst>
          </p:cNvPr>
          <p:cNvSpPr txBox="1">
            <a:spLocks/>
          </p:cNvSpPr>
          <p:nvPr/>
        </p:nvSpPr>
        <p:spPr>
          <a:xfrm>
            <a:off x="0" y="42857"/>
            <a:ext cx="10823575" cy="55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ECOSYSTEME RW EN SOUTIEN AUX PME</a:t>
            </a:r>
            <a:endParaRPr lang="fr-BE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233D53-8BEE-B8C5-777B-92175731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950428-AD3A-ECD0-1D5A-9C1355928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B33CFD-B1AE-E2F3-85D0-6BF7829D0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ED7966-1499-F6D5-E70D-95ECC9AB5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5" name="Image 4" descr="Une image contenant capture d’écran, diagramme&#10;&#10;Description générée automatiquement">
            <a:extLst>
              <a:ext uri="{FF2B5EF4-FFF2-40B4-BE49-F238E27FC236}">
                <a16:creationId xmlns:a16="http://schemas.microsoft.com/office/drawing/2014/main" id="{57F784E6-B87F-37A8-A2D0-58CC78C285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3197" b="37042"/>
          <a:stretch/>
        </p:blipFill>
        <p:spPr>
          <a:xfrm>
            <a:off x="-161925" y="1104654"/>
            <a:ext cx="12515849" cy="4824679"/>
          </a:xfrm>
          <a:prstGeom prst="rect">
            <a:avLst/>
          </a:prstGeom>
        </p:spPr>
      </p:pic>
      <p:pic>
        <p:nvPicPr>
          <p:cNvPr id="3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80D7D076-0BAF-C3FF-1F5B-1E096C43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8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755BA5E-E8F3-434A-8C2C-18FA5F4A0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97" y="1619793"/>
            <a:ext cx="5734703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D6CF067-6FA3-2F48-814A-58EE46227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74232"/>
              </p:ext>
            </p:extLst>
          </p:nvPr>
        </p:nvGraphicFramePr>
        <p:xfrm>
          <a:off x="210109" y="1384663"/>
          <a:ext cx="5976682" cy="426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772">
                  <a:extLst>
                    <a:ext uri="{9D8B030D-6E8A-4147-A177-3AD203B41FA5}">
                      <a16:colId xmlns:a16="http://schemas.microsoft.com/office/drawing/2014/main" val="1137935167"/>
                    </a:ext>
                  </a:extLst>
                </a:gridCol>
                <a:gridCol w="1527242">
                  <a:extLst>
                    <a:ext uri="{9D8B030D-6E8A-4147-A177-3AD203B41FA5}">
                      <a16:colId xmlns:a16="http://schemas.microsoft.com/office/drawing/2014/main" val="3087305830"/>
                    </a:ext>
                  </a:extLst>
                </a:gridCol>
                <a:gridCol w="3083668">
                  <a:extLst>
                    <a:ext uri="{9D8B030D-6E8A-4147-A177-3AD203B41FA5}">
                      <a16:colId xmlns:a16="http://schemas.microsoft.com/office/drawing/2014/main" val="3108477928"/>
                    </a:ext>
                  </a:extLst>
                </a:gridCol>
              </a:tblGrid>
              <a:tr h="934180">
                <a:tc>
                  <a:txBody>
                    <a:bodyPr/>
                    <a:lstStyle/>
                    <a:p>
                      <a:r>
                        <a:rPr lang="fr-FR" sz="1600" b="1" u="none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EKLO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Nicolas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SCHILS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0498 78 18 82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n.schils@eklo.be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m.andre@eklo.be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11097"/>
                  </a:ext>
                </a:extLst>
              </a:tr>
              <a:tr h="1651845">
                <a:tc>
                  <a:txBody>
                    <a:bodyPr/>
                    <a:lstStyle/>
                    <a:p>
                      <a:r>
                        <a:rPr lang="fr-FR" sz="1600" b="1" u="none" dirty="0">
                          <a:solidFill>
                            <a:sysClr val="windowText" lastClr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UCM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Thomas</a:t>
                      </a:r>
                    </a:p>
                    <a:p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LEPERS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Thomas.lepers@ucm.be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7374"/>
                  </a:ext>
                </a:extLst>
              </a:tr>
              <a:tr h="1298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EMBUILD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Eloïse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DEKEYSER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Eloise.dekeyser@embuild.be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31005"/>
                  </a:ext>
                </a:extLst>
              </a:tr>
            </a:tbl>
          </a:graphicData>
        </a:graphic>
      </p:graphicFrame>
      <p:sp>
        <p:nvSpPr>
          <p:cNvPr id="8" name="DIAGNOSTIC B2H/…">
            <a:extLst>
              <a:ext uri="{FF2B5EF4-FFF2-40B4-BE49-F238E27FC236}">
                <a16:creationId xmlns:a16="http://schemas.microsoft.com/office/drawing/2014/main" id="{4D03BE55-AD03-5C40-929B-7E9446341EC4}"/>
              </a:ext>
            </a:extLst>
          </p:cNvPr>
          <p:cNvSpPr txBox="1"/>
          <p:nvPr/>
        </p:nvSpPr>
        <p:spPr>
          <a:xfrm>
            <a:off x="0" y="10384"/>
            <a:ext cx="11338869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1pPr>
            <a:lvl2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2pPr>
            <a:lvl3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3pPr>
            <a:lvl4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4pPr>
            <a:lvl5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5pPr>
            <a:lvl6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6pPr>
            <a:lvl7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7pPr>
            <a:lvl8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8pPr>
            <a:lvl9pPr marL="0" marR="0" indent="0" algn="r" defTabSz="91360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Refrigerator Deluxe"/>
              </a:defRPr>
            </a:lvl9pPr>
          </a:lstStyle>
          <a:p>
            <a:pPr algn="l" defTabSz="457200">
              <a:defRPr sz="3200" cap="all">
                <a:solidFill>
                  <a:srgbClr val="000000"/>
                </a:solidFill>
              </a:defRPr>
            </a:pPr>
            <a:r>
              <a:rPr lang="nl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 A VOTRE DISPOSITION SUR LA PROVINCE DE LIèGE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efrigerator Deluxe" pitchFamily="2" charset="77"/>
              </a:rPr>
              <a:t> </a:t>
            </a:r>
            <a:endParaRPr sz="3200" b="0" dirty="0">
              <a:solidFill>
                <a:schemeClr val="tx1">
                  <a:lumMod val="75000"/>
                  <a:lumOff val="25000"/>
                </a:schemeClr>
              </a:solidFill>
              <a:latin typeface="Refrigerator Deluxe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89DA07-4340-E57E-AE4B-CD66D054ADF3}"/>
              </a:ext>
            </a:extLst>
          </p:cNvPr>
          <p:cNvSpPr/>
          <p:nvPr/>
        </p:nvSpPr>
        <p:spPr>
          <a:xfrm>
            <a:off x="7893143" y="5390710"/>
            <a:ext cx="1325808" cy="53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1506F9-724F-A315-66B1-4F9F13F19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F05DD0-AE18-56C9-0FBD-CDDD2B326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751CB9-ACE3-0C53-2D06-90EA24F2D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33ABB3-A579-CC08-E0AE-24A64A3068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10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EAB7C83D-996B-7279-1387-76AA3057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7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9D515CF-BE21-DF54-5D37-D7378977A72D}"/>
              </a:ext>
            </a:extLst>
          </p:cNvPr>
          <p:cNvSpPr txBox="1">
            <a:spLocks/>
          </p:cNvSpPr>
          <p:nvPr/>
        </p:nvSpPr>
        <p:spPr>
          <a:xfrm>
            <a:off x="986015" y="2502473"/>
            <a:ext cx="10823575" cy="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fr-BE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efrigerator Deluxe"/>
              </a:rPr>
              <a:t>Merci</a:t>
            </a:r>
          </a:p>
          <a:p>
            <a:pPr marL="0" indent="0"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fr-BE" sz="2667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fr-BE" sz="3733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FB44FE-AC94-C734-F97D-8502E1DDCC6C}"/>
              </a:ext>
            </a:extLst>
          </p:cNvPr>
          <p:cNvGrpSpPr/>
          <p:nvPr/>
        </p:nvGrpSpPr>
        <p:grpSpPr>
          <a:xfrm>
            <a:off x="321083" y="1380307"/>
            <a:ext cx="6501460" cy="4326966"/>
            <a:chOff x="6802566" y="1657398"/>
            <a:chExt cx="6501460" cy="4326966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628148FF-27AE-D1B8-828D-F97F8E5E3431}"/>
                </a:ext>
              </a:extLst>
            </p:cNvPr>
            <p:cNvSpPr txBox="1"/>
            <p:nvPr/>
          </p:nvSpPr>
          <p:spPr>
            <a:xfrm>
              <a:off x="7513000" y="5171834"/>
              <a:ext cx="385221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n.schils@eklo.be</a:t>
              </a:r>
              <a:endParaRPr lang="fr-FR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+32 498 78 18 82</a:t>
              </a: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8CC72349-407A-937B-4D40-CD23A6E11682}"/>
                </a:ext>
              </a:extLst>
            </p:cNvPr>
            <p:cNvSpPr txBox="1"/>
            <p:nvPr/>
          </p:nvSpPr>
          <p:spPr>
            <a:xfrm>
              <a:off x="6802566" y="4421846"/>
              <a:ext cx="65014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NICOLAS</a:t>
              </a:r>
              <a:r>
                <a:rPr lang="en-US" sz="2000" spc="3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Montserrat" charset="0"/>
                  <a:cs typeface="Calibri" panose="020F0502020204030204" pitchFamily="34" charset="0"/>
                </a:rPr>
                <a:t> </a:t>
              </a:r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SCHILS</a:t>
              </a:r>
            </a:p>
            <a:p>
              <a:r>
                <a:rPr lang="en-US" sz="2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RÉFÉRENT BAS-CARBONE I ECONOMIE CIRCULAIRE</a:t>
              </a:r>
            </a:p>
          </p:txBody>
        </p:sp>
        <p:pic>
          <p:nvPicPr>
            <p:cNvPr id="21" name="Graphique 20" descr="Enveloppe avec un remplissage uni">
              <a:extLst>
                <a:ext uri="{FF2B5EF4-FFF2-40B4-BE49-F238E27FC236}">
                  <a16:creationId xmlns:a16="http://schemas.microsoft.com/office/drawing/2014/main" id="{2226527E-DE88-DB9D-77EF-08CEBF86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3899" y="5217750"/>
              <a:ext cx="290061" cy="290061"/>
            </a:xfrm>
            <a:prstGeom prst="rect">
              <a:avLst/>
            </a:prstGeom>
          </p:spPr>
        </p:pic>
        <p:pic>
          <p:nvPicPr>
            <p:cNvPr id="23" name="Graphique 22" descr="Combiné avec un remplissage uni">
              <a:extLst>
                <a:ext uri="{FF2B5EF4-FFF2-40B4-BE49-F238E27FC236}">
                  <a16:creationId xmlns:a16="http://schemas.microsoft.com/office/drawing/2014/main" id="{B71D35B6-17E3-C13A-972F-5CD3C2B8A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3899" y="5575945"/>
              <a:ext cx="290061" cy="290061"/>
            </a:xfrm>
            <a:prstGeom prst="rect">
              <a:avLst/>
            </a:prstGeom>
          </p:spPr>
        </p:pic>
        <p:pic>
          <p:nvPicPr>
            <p:cNvPr id="28" name="Picture 6" descr="_N5A3209">
              <a:extLst>
                <a:ext uri="{FF2B5EF4-FFF2-40B4-BE49-F238E27FC236}">
                  <a16:creationId xmlns:a16="http://schemas.microsoft.com/office/drawing/2014/main" id="{324D59A2-562F-B9B8-87F0-71DC9DFEB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66" y="1657398"/>
              <a:ext cx="2530247" cy="2530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60903121-AA68-FF8E-2CFA-31FA755D6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540D74-031F-3BED-C984-622404365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79014-F2D6-DD9F-E793-F3203DAC72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BB1121-6DF6-05F3-3691-FE4F36F0F8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3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B3FA0A30-3CA9-E43B-4EA7-45AB2A77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11" y="22309"/>
            <a:ext cx="7696200" cy="481125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  <a:buFont typeface="Calibri"/>
            </a:pPr>
            <a:r>
              <a:rPr lang="fr-BE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AMONT </a:t>
            </a:r>
            <a:r>
              <a:rPr lang="fr-BE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Ressources</a:t>
            </a:r>
            <a:endParaRPr lang="fr-BE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EE9A9D0-D1C4-AFE7-57A7-49AC24E791E7}"/>
              </a:ext>
            </a:extLst>
          </p:cNvPr>
          <p:cNvGrpSpPr/>
          <p:nvPr/>
        </p:nvGrpSpPr>
        <p:grpSpPr>
          <a:xfrm>
            <a:off x="7899113" y="219460"/>
            <a:ext cx="3857315" cy="3166822"/>
            <a:chOff x="6261583" y="2384041"/>
            <a:chExt cx="5619443" cy="4070286"/>
          </a:xfrm>
        </p:grpSpPr>
        <p:sp>
          <p:nvSpPr>
            <p:cNvPr id="11" name="Espace réservé du contenu 9">
              <a:extLst>
                <a:ext uri="{FF2B5EF4-FFF2-40B4-BE49-F238E27FC236}">
                  <a16:creationId xmlns:a16="http://schemas.microsoft.com/office/drawing/2014/main" id="{87D33E10-D5E3-DE99-3C90-2DE2C584A09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456040" y="2384041"/>
              <a:ext cx="5424986" cy="350983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2800" b="1" i="0" kern="1200" cap="all" baseline="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1pPr>
              <a:lvl2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Font typeface="Arial" pitchFamily="34" charset="0"/>
                <a:buNone/>
                <a:defRPr sz="2400" b="1" i="0" kern="1200" cap="all" baseline="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2pPr>
              <a:lvl3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SzPct val="100000"/>
                <a:buFont typeface="Arial" pitchFamily="34" charset="0"/>
                <a:buNone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3pPr>
              <a:lvl4pPr marL="0" indent="233953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4pPr>
              <a:lvl5pPr marL="467906" indent="-233953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50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5pPr>
              <a:lvl6pPr marL="2992278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6329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0380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4430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Renouvelable</a:t>
              </a:r>
              <a:r>
                <a:rPr lang="fr-FR" sz="2000" dirty="0"/>
                <a:t> </a:t>
              </a:r>
            </a:p>
          </p:txBody>
        </p:sp>
        <p:pic>
          <p:nvPicPr>
            <p:cNvPr id="12" name="Picture 6" descr="Le déclin de la biodiversité | Natagriwal">
              <a:extLst>
                <a:ext uri="{FF2B5EF4-FFF2-40B4-BE49-F238E27FC236}">
                  <a16:creationId xmlns:a16="http://schemas.microsoft.com/office/drawing/2014/main" id="{59A48018-0D73-5EC2-3251-84041801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583" y="2890094"/>
              <a:ext cx="5619443" cy="356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5F01F48-4417-9D7C-DD6A-1A50F662691D}"/>
              </a:ext>
            </a:extLst>
          </p:cNvPr>
          <p:cNvGrpSpPr/>
          <p:nvPr/>
        </p:nvGrpSpPr>
        <p:grpSpPr>
          <a:xfrm>
            <a:off x="8083832" y="3317028"/>
            <a:ext cx="3840701" cy="3321512"/>
            <a:chOff x="249180" y="2323709"/>
            <a:chExt cx="5367651" cy="41641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C3E25B8-6D11-1C88-A81E-E24C707ED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62" t="3418" r="2794" b="12960"/>
            <a:stretch/>
          </p:blipFill>
          <p:spPr>
            <a:xfrm>
              <a:off x="249180" y="2878029"/>
              <a:ext cx="5367651" cy="3609835"/>
            </a:xfrm>
            <a:prstGeom prst="rect">
              <a:avLst/>
            </a:prstGeom>
          </p:spPr>
        </p:pic>
        <p:sp>
          <p:nvSpPr>
            <p:cNvPr id="15" name="Espace réservé du contenu 9">
              <a:extLst>
                <a:ext uri="{FF2B5EF4-FFF2-40B4-BE49-F238E27FC236}">
                  <a16:creationId xmlns:a16="http://schemas.microsoft.com/office/drawing/2014/main" id="{25AFD01A-9018-A566-1825-7C68ACFC4BD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8688" y="2323709"/>
              <a:ext cx="5078482" cy="35098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2800" b="1" i="0" kern="1200" cap="all" baseline="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1pPr>
              <a:lvl2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Font typeface="Arial" pitchFamily="34" charset="0"/>
                <a:buNone/>
                <a:defRPr sz="2400" b="1" i="0" kern="1200" cap="all" baseline="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2pPr>
              <a:lvl3pPr marL="0" indent="0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SzPct val="100000"/>
                <a:buFont typeface="Arial" pitchFamily="34" charset="0"/>
                <a:buNone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3pPr>
              <a:lvl4pPr marL="0" indent="233953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4pPr>
              <a:lvl5pPr marL="467906" indent="-233953" algn="l" defTabSz="1088101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50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HelveticaNeueLT Pro 55 Roman" panose="020B0604020202020204" pitchFamily="34" charset="77"/>
                  <a:ea typeface="+mn-ea"/>
                  <a:cs typeface="+mn-cs"/>
                </a:defRPr>
              </a:lvl5pPr>
              <a:lvl6pPr marL="2992278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6329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0380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4430" indent="-272025" algn="l" defTabSz="1088101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NON - Renouvelable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303205E-DDEA-30CD-0102-CAF7AA1B6EDE}"/>
              </a:ext>
            </a:extLst>
          </p:cNvPr>
          <p:cNvSpPr txBox="1"/>
          <p:nvPr/>
        </p:nvSpPr>
        <p:spPr>
          <a:xfrm>
            <a:off x="1779065" y="6033061"/>
            <a:ext cx="4651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BE" sz="2000" b="1" dirty="0">
                <a:solidFill>
                  <a:srgbClr val="FF0000"/>
                </a:solidFill>
                <a:latin typeface="Gill Sans MT" panose="020B0502020104020203" pitchFamily="34" charset="77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fr-BE" sz="2000" b="1" dirty="0">
                <a:solidFill>
                  <a:srgbClr val="FF0000"/>
                </a:solidFill>
                <a:latin typeface="Gill Sans MT" panose="020B050202010402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Pas de croissance infinie avec </a:t>
            </a:r>
          </a:p>
          <a:p>
            <a:pPr lvl="1" algn="ctr"/>
            <a:r>
              <a:rPr lang="fr-BE" sz="2000" b="1" dirty="0">
                <a:solidFill>
                  <a:srgbClr val="FF0000"/>
                </a:solidFill>
                <a:latin typeface="Gill Sans MT" panose="020B050202010402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 ressources finies !</a:t>
            </a:r>
          </a:p>
          <a:p>
            <a:r>
              <a:rPr lang="fr-FR" sz="2000" b="1" dirty="0">
                <a:sym typeface="Wingdings" pitchFamily="2" charset="2"/>
              </a:rPr>
              <a:t> </a:t>
            </a:r>
            <a:endParaRPr lang="fr-FR" sz="20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6A0A4A6-B296-CE0B-94D4-40F9F6BCB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5" y="1062425"/>
            <a:ext cx="7994676" cy="44777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C30C524-51F3-11E3-8274-D58572DC7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2" t="91639" r="2794"/>
          <a:stretch/>
        </p:blipFill>
        <p:spPr>
          <a:xfrm>
            <a:off x="4227812" y="5837447"/>
            <a:ext cx="3425227" cy="2567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A609F-C90B-DBC0-5DA9-9D0C9F8B5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D9B00E-E760-18A3-238B-5FBDB6504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781D8C-16A4-57F7-D06B-C6A0EE996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908A16-7C6A-E70F-DB12-18650FC53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685149-F472-E5E2-645E-2A912F444DCE}"/>
              </a:ext>
            </a:extLst>
          </p:cNvPr>
          <p:cNvSpPr/>
          <p:nvPr/>
        </p:nvSpPr>
        <p:spPr>
          <a:xfrm>
            <a:off x="7893725" y="11819"/>
            <a:ext cx="4292887" cy="6858000"/>
          </a:xfrm>
          <a:prstGeom prst="rect">
            <a:avLst/>
          </a:prstGeom>
          <a:solidFill>
            <a:srgbClr val="E47070">
              <a:alpha val="25098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7C8A9F09-D9A1-6EA1-CCE1-37FE57A3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1976992" cy="554804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  <a:buFont typeface="Calibri"/>
            </a:pPr>
            <a:r>
              <a:rPr lang="fr-BE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AVAL </a:t>
            </a:r>
            <a:r>
              <a:rPr lang="fr-BE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réglementations, directives, etc.</a:t>
            </a:r>
            <a:endParaRPr lang="fr-BE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8A609F-C90B-DBC0-5DA9-9D0C9F8B5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D9B00E-E760-18A3-238B-5FBDB6504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1" y="6446650"/>
            <a:ext cx="295928" cy="295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781D8C-16A4-57F7-D06B-C6A0EE996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6446650"/>
            <a:ext cx="295580" cy="295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908A16-7C6A-E70F-DB12-18650FC53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8" y="6447296"/>
            <a:ext cx="295928" cy="2959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9BF8B3-E263-A9B3-1B3A-3058FCE77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33431"/>
            <a:ext cx="12192000" cy="422427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A6D9FE5-3D68-1897-B906-5FFDD7DCD384}"/>
              </a:ext>
            </a:extLst>
          </p:cNvPr>
          <p:cNvSpPr txBox="1"/>
          <p:nvPr/>
        </p:nvSpPr>
        <p:spPr>
          <a:xfrm>
            <a:off x="2571750" y="574401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ym typeface="Wingdings" pitchFamily="2" charset="2"/>
            </a:endParaRPr>
          </a:p>
          <a:p>
            <a:endParaRPr lang="fr-FR" dirty="0"/>
          </a:p>
        </p:txBody>
      </p:sp>
      <p:pic>
        <p:nvPicPr>
          <p:cNvPr id="3" name="Picture 3" descr="Une image contenant texte, capture d’écran, cheval, Graphique&#10;&#10;Description générée automatiquement">
            <a:extLst>
              <a:ext uri="{FF2B5EF4-FFF2-40B4-BE49-F238E27FC236}">
                <a16:creationId xmlns:a16="http://schemas.microsoft.com/office/drawing/2014/main" id="{592D0D2C-DB63-2C8A-569B-821264C3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5" y="6442691"/>
            <a:ext cx="1043609" cy="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5D01-BF47-1FF2-C6D7-0C50035D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4D1A2-2305-2740-DDB8-D0F6DF49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11125"/>
            <a:ext cx="10515600" cy="579755"/>
          </a:xfrm>
        </p:spPr>
        <p:txBody>
          <a:bodyPr>
            <a:normAutofit/>
          </a:bodyPr>
          <a:lstStyle/>
          <a:p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MARCHÉ DE L’ÉNERGIE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DDFA21-C03D-9F0F-45FE-9713115E99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751"/>
          <a:stretch/>
        </p:blipFill>
        <p:spPr>
          <a:xfrm>
            <a:off x="6096000" y="2406876"/>
            <a:ext cx="5782482" cy="2907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FFA7C4-076C-9AF7-F795-E89AAA92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2" t="46133" r="11859"/>
          <a:stretch/>
        </p:blipFill>
        <p:spPr>
          <a:xfrm>
            <a:off x="341208" y="1436913"/>
            <a:ext cx="5754792" cy="484777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B4C8BF7-6B6A-3ACD-3D59-799B9EB574BD}"/>
              </a:ext>
            </a:extLst>
          </p:cNvPr>
          <p:cNvSpPr txBox="1">
            <a:spLocks/>
          </p:cNvSpPr>
          <p:nvPr/>
        </p:nvSpPr>
        <p:spPr>
          <a:xfrm>
            <a:off x="7741194" y="1253400"/>
            <a:ext cx="4624977" cy="57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BELGIQUE 2023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E5F6A42-DC2D-CD65-126B-DABA23D75467}"/>
              </a:ext>
            </a:extLst>
          </p:cNvPr>
          <p:cNvGrpSpPr/>
          <p:nvPr/>
        </p:nvGrpSpPr>
        <p:grpSpPr>
          <a:xfrm>
            <a:off x="173293" y="6442691"/>
            <a:ext cx="11905979" cy="300533"/>
            <a:chOff x="173293" y="6442691"/>
            <a:chExt cx="11905979" cy="30053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7578548-197B-5046-067D-D33B0E5B2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1" y="6446650"/>
              <a:ext cx="295928" cy="29592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5489904-2659-080A-D6E5-48F60640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3" y="6446650"/>
              <a:ext cx="295580" cy="29592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E36EFB1-1294-B2F1-85E5-C0FEBA5BD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8" y="6447296"/>
              <a:ext cx="295928" cy="295928"/>
            </a:xfrm>
            <a:prstGeom prst="rect">
              <a:avLst/>
            </a:prstGeom>
          </p:spPr>
        </p:pic>
        <p:pic>
          <p:nvPicPr>
            <p:cNvPr id="12" name="Picture 3" descr="Une image contenant texte, capture d’écran, cheval, Graphique&#10;&#10;Description générée automatiquement">
              <a:extLst>
                <a:ext uri="{FF2B5EF4-FFF2-40B4-BE49-F238E27FC236}">
                  <a16:creationId xmlns:a16="http://schemas.microsoft.com/office/drawing/2014/main" id="{DC108C82-FE0D-1A97-D98D-389472086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05" y="6442691"/>
              <a:ext cx="1043609" cy="29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2A854D2-FE13-7F01-3E8B-64B538F8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7625" y="6453809"/>
              <a:ext cx="981647" cy="276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13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85EB-13BA-EF90-30F2-09101C45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306FD-D726-752B-E92B-374D547C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11125"/>
            <a:ext cx="10515600" cy="579755"/>
          </a:xfrm>
        </p:spPr>
        <p:txBody>
          <a:bodyPr>
            <a:normAutofit/>
          </a:bodyPr>
          <a:lstStyle/>
          <a:p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MARCHÉ DE L’ÉNERGIE ?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259EDE0-B6CD-F351-390E-2498CC1E9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25" y="6453809"/>
            <a:ext cx="981647" cy="27623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BAECE3CC-7652-CB45-A1A3-F24AD978A732}"/>
              </a:ext>
            </a:extLst>
          </p:cNvPr>
          <p:cNvGrpSpPr/>
          <p:nvPr/>
        </p:nvGrpSpPr>
        <p:grpSpPr>
          <a:xfrm>
            <a:off x="173293" y="6442691"/>
            <a:ext cx="11905979" cy="300533"/>
            <a:chOff x="173293" y="6442691"/>
            <a:chExt cx="11905979" cy="30053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7C241AD-76FB-1D22-0320-C8A33520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1" y="6446650"/>
              <a:ext cx="295928" cy="29592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1CEE4D2-DA08-EA31-68B9-49EABB51B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3" y="6446650"/>
              <a:ext cx="295580" cy="29592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B6BF9E7-EEDE-3FBB-9167-2CF8E5BC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8" y="6447296"/>
              <a:ext cx="295928" cy="295928"/>
            </a:xfrm>
            <a:prstGeom prst="rect">
              <a:avLst/>
            </a:prstGeom>
          </p:spPr>
        </p:pic>
        <p:pic>
          <p:nvPicPr>
            <p:cNvPr id="17" name="Picture 3" descr="Une image contenant texte, capture d’écran, cheval, Graphique&#10;&#10;Description générée automatiquement">
              <a:extLst>
                <a:ext uri="{FF2B5EF4-FFF2-40B4-BE49-F238E27FC236}">
                  <a16:creationId xmlns:a16="http://schemas.microsoft.com/office/drawing/2014/main" id="{DF5CCA2A-C7DC-79C7-D214-A33B3868D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05" y="6442691"/>
              <a:ext cx="1043609" cy="29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66DC016-83BB-5300-E841-60E94E941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7625" y="6453809"/>
              <a:ext cx="981647" cy="276231"/>
            </a:xfrm>
            <a:prstGeom prst="rect">
              <a:avLst/>
            </a:prstGeom>
          </p:spPr>
        </p:pic>
      </p:grp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BCEEFE6-B7B5-33FD-734D-020AD29C4C74}"/>
              </a:ext>
            </a:extLst>
          </p:cNvPr>
          <p:cNvSpPr txBox="1">
            <a:spLocks/>
          </p:cNvSpPr>
          <p:nvPr/>
        </p:nvSpPr>
        <p:spPr>
          <a:xfrm>
            <a:off x="157480" y="986971"/>
            <a:ext cx="8217263" cy="575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Paramètres contextuels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</a:t>
            </a: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Variabilité saisonnière, impact des EnR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Réglementaire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Taxes, accises, redevances, quotas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 et infrastructures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Développement des EnR, intermittence et stockage, électrification des usages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Adaptation du réseaux (smart </a:t>
            </a:r>
            <a:r>
              <a:rPr lang="fr-B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grids</a:t>
            </a: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stockage, flexibilité, ..) 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Équilibre du réseau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Appels de pointe, marché de capacité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Intégration des EnR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Géopolitique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Conflits, sanctions, dépendances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Volatilité des marchés  </a:t>
            </a:r>
          </a:p>
          <a:p>
            <a:pPr lvl="1">
              <a:buFontTx/>
              <a:buChar char="-"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95288">
              <a:buFont typeface="Wingdings" panose="05000000000000000000" pitchFamily="2" charset="2"/>
              <a:buChar char="à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Évolution structurelle (+/- 3%/an) + volatilité du marché 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46271E6-7133-C18F-DBAC-3461DD46F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747" y="144750"/>
            <a:ext cx="6548833" cy="21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E48C-2F54-AA1C-E4CC-AA35F50C4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F5121-6D00-D56C-860D-0DD328B6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11125"/>
            <a:ext cx="10515600" cy="579755"/>
          </a:xfrm>
        </p:spPr>
        <p:txBody>
          <a:bodyPr>
            <a:normAutofit/>
          </a:bodyPr>
          <a:lstStyle/>
          <a:p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MARCHÉ DE L’ÉNERGIE ? 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187FA84-34E4-308E-73BA-B0EC6784BD7A}"/>
              </a:ext>
            </a:extLst>
          </p:cNvPr>
          <p:cNvSpPr txBox="1">
            <a:spLocks/>
          </p:cNvSpPr>
          <p:nvPr/>
        </p:nvSpPr>
        <p:spPr>
          <a:xfrm>
            <a:off x="157480" y="986971"/>
            <a:ext cx="8217263" cy="575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Paramètres contextuels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</a:t>
            </a: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Variabilité saisonnière, impact des EnR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Réglementaire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Taxes, accises, redevances, quotas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 et infrastructures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Développement des EnR, intermittence et stockage, électrification des usages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Adaptation du réseaux (smart </a:t>
            </a:r>
            <a:r>
              <a:rPr lang="fr-B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grids</a:t>
            </a: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stockage, flexibilité, ..) 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Équilibre du réseau 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Appels de pointe, marché de capacité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Intégration des EnR</a:t>
            </a: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Géopolitique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Conflits, sanctions, dépendances</a:t>
            </a:r>
          </a:p>
          <a:p>
            <a:pPr lvl="1">
              <a:buFontTx/>
              <a:buChar char="-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Volatilité des marchés  </a:t>
            </a:r>
          </a:p>
          <a:p>
            <a:pPr lvl="1">
              <a:buFontTx/>
              <a:buChar char="-"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95288">
              <a:buFont typeface="Wingdings" panose="05000000000000000000" pitchFamily="2" charset="2"/>
              <a:buChar char="à"/>
            </a:pPr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Évolution structurelle (+/- 3%/an) + volatilité du marché 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51D63-74B5-F126-701A-D19A0D75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6048" y="1165429"/>
            <a:ext cx="3224349" cy="51764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Sobriété </a:t>
            </a:r>
          </a:p>
          <a:p>
            <a:pPr>
              <a:buFontTx/>
              <a:buChar char="-"/>
            </a:pPr>
            <a:endParaRPr lang="fr-B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Efficacité </a:t>
            </a:r>
          </a:p>
          <a:p>
            <a:pPr>
              <a:buFontTx/>
              <a:buChar char="-"/>
            </a:pPr>
            <a:endParaRPr lang="fr-B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Substitué et autoconsommé</a:t>
            </a:r>
          </a:p>
          <a:p>
            <a:pPr marL="0" indent="0">
              <a:buNone/>
            </a:pPr>
            <a:endParaRPr lang="fr-B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Flexibilité</a:t>
            </a:r>
          </a:p>
          <a:p>
            <a:pPr>
              <a:buFontTx/>
              <a:buChar char="-"/>
            </a:pPr>
            <a:endParaRPr lang="fr-BE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fr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Stocké </a:t>
            </a:r>
          </a:p>
          <a:p>
            <a:pPr>
              <a:buFontTx/>
              <a:buChar char="-"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B5B2D95-56A0-7A9B-D989-CD1432382641}"/>
              </a:ext>
            </a:extLst>
          </p:cNvPr>
          <p:cNvSpPr/>
          <p:nvPr/>
        </p:nvSpPr>
        <p:spPr>
          <a:xfrm>
            <a:off x="7963081" y="3154396"/>
            <a:ext cx="1001486" cy="1198563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7D623B-ABC0-FBBC-E688-4D4ACBD2152F}"/>
              </a:ext>
            </a:extLst>
          </p:cNvPr>
          <p:cNvGrpSpPr/>
          <p:nvPr/>
        </p:nvGrpSpPr>
        <p:grpSpPr>
          <a:xfrm>
            <a:off x="173293" y="6442691"/>
            <a:ext cx="11905979" cy="300533"/>
            <a:chOff x="173293" y="6442691"/>
            <a:chExt cx="11905979" cy="30053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BF9A7F7-F380-7A59-D8B3-0AB3874A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51" y="6446650"/>
              <a:ext cx="295928" cy="29592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D6CEBF1-9264-7FF4-402A-961093AE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3" y="6446650"/>
              <a:ext cx="295580" cy="29592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634B22D-68BC-BFF3-2EBB-75532FC01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8" y="6447296"/>
              <a:ext cx="295928" cy="295928"/>
            </a:xfrm>
            <a:prstGeom prst="rect">
              <a:avLst/>
            </a:prstGeom>
          </p:spPr>
        </p:pic>
        <p:pic>
          <p:nvPicPr>
            <p:cNvPr id="10" name="Picture 3" descr="Une image contenant texte, capture d’écran, cheval, Graphique&#10;&#10;Description générée automatiquement">
              <a:extLst>
                <a:ext uri="{FF2B5EF4-FFF2-40B4-BE49-F238E27FC236}">
                  <a16:creationId xmlns:a16="http://schemas.microsoft.com/office/drawing/2014/main" id="{45607575-127B-7C57-A461-B5E828A7C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05" y="6442691"/>
              <a:ext cx="1043609" cy="29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92CF4F3-2A78-8937-FFF0-12E86FA28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7625" y="6453809"/>
              <a:ext cx="981647" cy="276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03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C34C-EA2D-37FD-98F9-6D59BACA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9A151-9400-5A3D-06CE-87D8B66D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11125"/>
            <a:ext cx="10515600" cy="579755"/>
          </a:xfrm>
        </p:spPr>
        <p:txBody>
          <a:bodyPr>
            <a:normAutofit/>
          </a:bodyPr>
          <a:lstStyle/>
          <a:p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MARCHÉ DE L’ÉNERGIE ? </a:t>
            </a:r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Ma facture d’électricité  </a:t>
            </a:r>
            <a:r>
              <a:rPr lang="fr-B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pic>
        <p:nvPicPr>
          <p:cNvPr id="6" name="Picture 2" descr="Schéma explicatif facture.">
            <a:extLst>
              <a:ext uri="{FF2B5EF4-FFF2-40B4-BE49-F238E27FC236}">
                <a16:creationId xmlns:a16="http://schemas.microsoft.com/office/drawing/2014/main" id="{D2C93B9C-9732-A322-450C-6823A1B6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9" y="1050132"/>
            <a:ext cx="9997150" cy="58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2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F868C-CE87-326F-EC33-2604C8B7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7B991-3057-79F8-EE03-4784E25E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FA9A6C-BE68-4014-7370-BFB3633A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" y="0"/>
            <a:ext cx="1210766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4A15B1-A4E4-73F0-C50D-797774C98716}"/>
              </a:ext>
            </a:extLst>
          </p:cNvPr>
          <p:cNvSpPr txBox="1"/>
          <p:nvPr/>
        </p:nvSpPr>
        <p:spPr>
          <a:xfrm rot="19600935">
            <a:off x="203200" y="1016301"/>
            <a:ext cx="143256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FF00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86903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F90C4-5AC0-9FDA-F4D5-34CBC8DC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6282F-BC52-2775-6AE3-C0CF123A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2CF2D3-0551-B221-BB00-53E110FB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98" y="0"/>
            <a:ext cx="9672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4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2796B4494C84887FDF000F8A27805" ma:contentTypeVersion="13" ma:contentTypeDescription="Crée un document." ma:contentTypeScope="" ma:versionID="96a87a738119d8874997c4713cf73615">
  <xsd:schema xmlns:xsd="http://www.w3.org/2001/XMLSchema" xmlns:xs="http://www.w3.org/2001/XMLSchema" xmlns:p="http://schemas.microsoft.com/office/2006/metadata/properties" xmlns:ns2="6b0194b0-be45-4d53-99ce-55c1a09689f9" xmlns:ns3="4d9dc126-7d8f-4fe2-a9c7-19e9074fce94" targetNamespace="http://schemas.microsoft.com/office/2006/metadata/properties" ma:root="true" ma:fieldsID="d84ae41a2437c6d08f00314d4a64e074" ns2:_="" ns3:_="">
    <xsd:import namespace="6b0194b0-be45-4d53-99ce-55c1a09689f9"/>
    <xsd:import namespace="4d9dc126-7d8f-4fe2-a9c7-19e9074fc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194b0-be45-4d53-99ce-55c1a0968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eb9dfbf2-0b4b-4467-a907-2d83dac23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dc126-7d8f-4fe2-a9c7-19e9074fce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fc76f3-1193-472c-bf86-b890b15b97f6}" ma:internalName="TaxCatchAll" ma:showField="CatchAllData" ma:web="4d9dc126-7d8f-4fe2-a9c7-19e9074fce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b0194b0-be45-4d53-99ce-55c1a09689f9" xsi:nil="true"/>
    <lcf76f155ced4ddcb4097134ff3c332f xmlns="6b0194b0-be45-4d53-99ce-55c1a09689f9">
      <Terms xmlns="http://schemas.microsoft.com/office/infopath/2007/PartnerControls"/>
    </lcf76f155ced4ddcb4097134ff3c332f>
    <TaxCatchAll xmlns="4d9dc126-7d8f-4fe2-a9c7-19e9074fce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238C8-0E24-4581-9C0F-0256EC14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194b0-be45-4d53-99ce-55c1a09689f9"/>
    <ds:schemaRef ds:uri="4d9dc126-7d8f-4fe2-a9c7-19e9074fc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3582E-3DA1-4622-A55B-99D144EC116E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d9dc126-7d8f-4fe2-a9c7-19e9074fce94"/>
    <ds:schemaRef ds:uri="6b0194b0-be45-4d53-99ce-55c1a09689f9"/>
  </ds:schemaRefs>
</ds:datastoreItem>
</file>

<file path=customXml/itemProps3.xml><?xml version="1.0" encoding="utf-8"?>
<ds:datastoreItem xmlns:ds="http://schemas.openxmlformats.org/officeDocument/2006/customXml" ds:itemID="{E025FBAE-73BB-4B04-8682-32F818553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14501</TotalTime>
  <Words>736</Words>
  <Application>Microsoft Office PowerPoint</Application>
  <PresentationFormat>Grand écran</PresentationFormat>
  <Paragraphs>198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Lato</vt:lpstr>
      <vt:lpstr>Lucida Grande</vt:lpstr>
      <vt:lpstr>Open Sans</vt:lpstr>
      <vt:lpstr>Open Sans ExtraBold</vt:lpstr>
      <vt:lpstr>Poppins Black</vt:lpstr>
      <vt:lpstr>Refrigerator Deluxe</vt:lpstr>
      <vt:lpstr>Wingdings</vt:lpstr>
      <vt:lpstr>Thème Office</vt:lpstr>
      <vt:lpstr>Présentation PowerPoint</vt:lpstr>
      <vt:lpstr>CONTEXTE AMONT  Ressources</vt:lpstr>
      <vt:lpstr>CONTEXTE AVAL  réglementations, directives, etc.</vt:lpstr>
      <vt:lpstr>MARCHÉ DE L’ÉNERGIE ? </vt:lpstr>
      <vt:lpstr>MARCHÉ DE L’ÉNERGIE ?  </vt:lpstr>
      <vt:lpstr>MARCHÉ DE L’ÉNERGIE ?  </vt:lpstr>
      <vt:lpstr>MARCHÉ DE L’ÉNERGIE ?  Ma facture d’électricité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CONCRÈTEMENT…?  EX. ENERGIE</vt:lpstr>
      <vt:lpstr>CONCRÈTEMENT…?  EX. ECOCONCEPTION/ ECOPRODUCTION / …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 Van de Wyer</dc:creator>
  <cp:lastModifiedBy>Maryline HERCK</cp:lastModifiedBy>
  <cp:revision>24</cp:revision>
  <cp:lastPrinted>2022-11-14T14:14:49Z</cp:lastPrinted>
  <dcterms:created xsi:type="dcterms:W3CDTF">2022-09-22T15:02:40Z</dcterms:created>
  <dcterms:modified xsi:type="dcterms:W3CDTF">2025-04-24T11:44:22Z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0x01010068D2796B4494C84887FDF000F8A27805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